
<file path=[Content_Types].xml><?xml version="1.0" encoding="utf-8"?>
<Types xmlns="http://schemas.openxmlformats.org/package/2006/content-types">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21"/>
  </p:notesMasterIdLst>
  <p:sldIdLst>
    <p:sldId id="441" r:id="rId5"/>
    <p:sldId id="442" r:id="rId6"/>
    <p:sldId id="343" r:id="rId7"/>
    <p:sldId id="443" r:id="rId8"/>
    <p:sldId id="444" r:id="rId9"/>
    <p:sldId id="445" r:id="rId10"/>
    <p:sldId id="380" r:id="rId11"/>
    <p:sldId id="547" r:id="rId12"/>
    <p:sldId id="548" r:id="rId13"/>
    <p:sldId id="549" r:id="rId14"/>
    <p:sldId id="545" r:id="rId15"/>
    <p:sldId id="551" r:id="rId16"/>
    <p:sldId id="552" r:id="rId17"/>
    <p:sldId id="550" r:id="rId18"/>
    <p:sldId id="542" r:id="rId19"/>
    <p:sldId id="348" r:id="rId20"/>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540" userDrawn="1">
          <p15:clr>
            <a:srgbClr val="A4A3A4"/>
          </p15:clr>
        </p15:guide>
        <p15:guide id="2" pos="144" userDrawn="1">
          <p15:clr>
            <a:srgbClr val="A4A3A4"/>
          </p15:clr>
        </p15:guide>
        <p15:guide id="3" orient="horz" pos="1620" userDrawn="1">
          <p15:clr>
            <a:srgbClr val="A4A3A4"/>
          </p15:clr>
        </p15:guide>
        <p15:guide id="4" orient="horz" pos="660" userDrawn="1">
          <p15:clr>
            <a:srgbClr val="A4A3A4"/>
          </p15:clr>
        </p15:guide>
      </p15:sldGuideLst>
    </p:ext>
    <p: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xmlns="" r:id="rId47"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FFB757"/>
    <a:srgbClr val="FFC475"/>
    <a:srgbClr val="FFB44F"/>
    <a:srgbClr val="FFC679"/>
    <a:srgbClr val="FFCD8B"/>
    <a:srgbClr val="FFC981"/>
    <a:srgbClr val="FFD9A7"/>
    <a:srgbClr val="223366"/>
    <a:srgbClr val="21316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2965" autoAdjust="0"/>
  </p:normalViewPr>
  <p:slideViewPr>
    <p:cSldViewPr snapToGrid="0">
      <p:cViewPr varScale="1">
        <p:scale>
          <a:sx n="101" d="100"/>
          <a:sy n="101" d="100"/>
        </p:scale>
        <p:origin x="922" y="72"/>
      </p:cViewPr>
      <p:guideLst>
        <p:guide orient="horz" pos="540"/>
        <p:guide pos="144"/>
        <p:guide orient="horz" pos="1620"/>
        <p:guide orient="horz" pos="66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51"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notesMaster" Target="notesMasters/notesMaster1.xml"/><Relationship Id="rId47" Type="http://customschemas.google.com/relationships/presentationmetadata" Target="metadata"/><Relationship Id="rId50"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49"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4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b="1" dirty="0">
              <a:latin typeface="Calibri"/>
              <a:cs typeface="Calibri"/>
            </a:endParaRPr>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10</a:t>
            </a:fld>
            <a:endParaRPr lang="en-US" sz="1200" b="0" strike="noStrike" spc="-1">
              <a:latin typeface="Times New Roman"/>
            </a:endParaRPr>
          </a:p>
        </p:txBody>
      </p:sp>
    </p:spTree>
    <p:extLst>
      <p:ext uri="{BB962C8B-B14F-4D97-AF65-F5344CB8AC3E}">
        <p14:creationId xmlns:p14="http://schemas.microsoft.com/office/powerpoint/2010/main" val="20892850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11</a:t>
            </a:fld>
            <a:endParaRPr lang="en-US" sz="1200" b="0" strike="noStrike" spc="-1">
              <a:latin typeface="Times New Roman"/>
            </a:endParaRPr>
          </a:p>
        </p:txBody>
      </p:sp>
    </p:spTree>
    <p:extLst>
      <p:ext uri="{BB962C8B-B14F-4D97-AF65-F5344CB8AC3E}">
        <p14:creationId xmlns:p14="http://schemas.microsoft.com/office/powerpoint/2010/main" val="40062981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12</a:t>
            </a:fld>
            <a:endParaRPr lang="en-US" sz="1200" b="0" strike="noStrike" spc="-1">
              <a:latin typeface="Times New Roman"/>
            </a:endParaRPr>
          </a:p>
        </p:txBody>
      </p:sp>
    </p:spTree>
    <p:extLst>
      <p:ext uri="{BB962C8B-B14F-4D97-AF65-F5344CB8AC3E}">
        <p14:creationId xmlns:p14="http://schemas.microsoft.com/office/powerpoint/2010/main" val="39445417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13</a:t>
            </a:fld>
            <a:endParaRPr lang="en-US" sz="1200" b="0" strike="noStrike" spc="-1">
              <a:latin typeface="Times New Roman"/>
            </a:endParaRPr>
          </a:p>
        </p:txBody>
      </p:sp>
    </p:spTree>
    <p:extLst>
      <p:ext uri="{BB962C8B-B14F-4D97-AF65-F5344CB8AC3E}">
        <p14:creationId xmlns:p14="http://schemas.microsoft.com/office/powerpoint/2010/main" val="7320449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14</a:t>
            </a:fld>
            <a:endParaRPr lang="en-US" sz="1200" b="0" strike="noStrike" spc="-1">
              <a:latin typeface="Times New Roman"/>
            </a:endParaRPr>
          </a:p>
        </p:txBody>
      </p:sp>
    </p:spTree>
    <p:extLst>
      <p:ext uri="{BB962C8B-B14F-4D97-AF65-F5344CB8AC3E}">
        <p14:creationId xmlns:p14="http://schemas.microsoft.com/office/powerpoint/2010/main" val="7550314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None/>
              <a:tabLst>
                <a:tab pos="0" algn="l"/>
              </a:tabLst>
              <a:defRPr/>
            </a:pPr>
            <a:r>
              <a:rPr lang="en-US" sz="1100" b="1" dirty="0">
                <a:solidFill>
                  <a:srgbClr val="213163"/>
                </a:solidFill>
              </a:rPr>
              <a:t>Reference</a:t>
            </a:r>
            <a:endParaRPr lang="en-US" sz="1100" dirty="0"/>
          </a:p>
          <a:p>
            <a:pPr marL="173736" indent="-173736">
              <a:buFont typeface="Arial" panose="020B0604020202020204" pitchFamily="34" charset="0"/>
              <a:buChar char="•"/>
              <a:tabLst>
                <a:tab pos="0" algn="l"/>
              </a:tabLst>
            </a:pPr>
            <a:endParaRPr lang="en-IN" sz="1100" spc="-1" dirty="0"/>
          </a:p>
          <a:p>
            <a:pPr marL="173736" indent="-173736">
              <a:buFont typeface="Arial" panose="020B0604020202020204" pitchFamily="34" charset="0"/>
              <a:buChar char="•"/>
              <a:tabLst>
                <a:tab pos="0" algn="l"/>
              </a:tabLst>
            </a:pPr>
            <a:r>
              <a:rPr lang="en-IN" sz="1100" spc="-1" dirty="0"/>
              <a:t>These are the references for this session.</a:t>
            </a:r>
            <a:endParaRPr lang="en-IN" sz="1100" b="0" strike="noStrike" spc="-1" dirty="0">
              <a:latin typeface="Arial"/>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8142291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a:lnSpc>
                <a:spcPct val="100000"/>
              </a:lnSpc>
              <a:tabLst>
                <a:tab pos="0" algn="l"/>
              </a:tabLst>
            </a:pPr>
            <a:endParaRPr lang="en-US" sz="2000" b="0" strike="noStrike" spc="-1"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16</a:t>
            </a:fld>
            <a:endParaRPr lang="en-US" sz="1200" b="0" strike="noStrike" spc="-1">
              <a:latin typeface="Times New Roman"/>
            </a:endParaRPr>
          </a:p>
        </p:txBody>
      </p:sp>
    </p:spTree>
    <p:extLst>
      <p:ext uri="{BB962C8B-B14F-4D97-AF65-F5344CB8AC3E}">
        <p14:creationId xmlns:p14="http://schemas.microsoft.com/office/powerpoint/2010/main" val="23853145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indent="0">
              <a:buNone/>
            </a:pPr>
            <a:endParaRPr lang="en-US" b="1"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999522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982770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350517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559196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4253411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7</a:t>
            </a:fld>
            <a:endParaRPr lang="en-US" sz="1200" b="0" strike="noStrike" spc="-1">
              <a:latin typeface="Times New Roman"/>
            </a:endParaRPr>
          </a:p>
        </p:txBody>
      </p:sp>
    </p:spTree>
    <p:extLst>
      <p:ext uri="{BB962C8B-B14F-4D97-AF65-F5344CB8AC3E}">
        <p14:creationId xmlns:p14="http://schemas.microsoft.com/office/powerpoint/2010/main" val="11583619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8</a:t>
            </a:fld>
            <a:endParaRPr lang="en-US" sz="1200" b="0" strike="noStrike" spc="-1">
              <a:latin typeface="Times New Roman"/>
            </a:endParaRPr>
          </a:p>
        </p:txBody>
      </p:sp>
    </p:spTree>
    <p:extLst>
      <p:ext uri="{BB962C8B-B14F-4D97-AF65-F5344CB8AC3E}">
        <p14:creationId xmlns:p14="http://schemas.microsoft.com/office/powerpoint/2010/main" val="40391198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9</a:t>
            </a:fld>
            <a:endParaRPr lang="en-US" sz="1200" b="0" strike="noStrike" spc="-1">
              <a:latin typeface="Times New Roman"/>
            </a:endParaRPr>
          </a:p>
        </p:txBody>
      </p:sp>
    </p:spTree>
    <p:extLst>
      <p:ext uri="{BB962C8B-B14F-4D97-AF65-F5344CB8AC3E}">
        <p14:creationId xmlns:p14="http://schemas.microsoft.com/office/powerpoint/2010/main" val="20059321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4/19/2024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189" lvl="0" indent="-317492" algn="l">
              <a:lnSpc>
                <a:spcPct val="115000"/>
              </a:lnSpc>
              <a:spcBef>
                <a:spcPts val="0"/>
              </a:spcBef>
              <a:spcAft>
                <a:spcPts val="0"/>
              </a:spcAft>
              <a:buSzPts val="1400"/>
              <a:buChar char="●"/>
              <a:defRPr sz="14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189" lvl="0" indent="-317492" algn="l">
              <a:lnSpc>
                <a:spcPct val="115000"/>
              </a:lnSpc>
              <a:spcBef>
                <a:spcPts val="0"/>
              </a:spcBef>
              <a:spcAft>
                <a:spcPts val="0"/>
              </a:spcAft>
              <a:buSzPts val="1400"/>
              <a:buChar char="●"/>
              <a:defRPr sz="14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2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7" name="Google Shape;27;p2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Rectangle 5">
            <a:extLst>
              <a:ext uri="{FF2B5EF4-FFF2-40B4-BE49-F238E27FC236}">
                <a16:creationId xmlns:a16="http://schemas.microsoft.com/office/drawing/2014/main" id="{AE0B35B3-AEBD-92A2-58E3-D360531C0DA8}"/>
              </a:ext>
            </a:extLst>
          </p:cNvPr>
          <p:cNvSpPr/>
          <p:nvPr userDrawn="1"/>
        </p:nvSpPr>
        <p:spPr>
          <a:xfrm>
            <a:off x="0" y="-2072"/>
            <a:ext cx="7090229" cy="467289"/>
          </a:xfrm>
          <a:prstGeom prst="rect">
            <a:avLst/>
          </a:prstGeom>
          <a:solidFill>
            <a:srgbClr val="223366"/>
          </a:solidFill>
          <a:ln>
            <a:solidFill>
              <a:srgbClr val="223366"/>
            </a:solid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64678B11-4E35-E2A0-7DE6-D1FFCEA29473}"/>
              </a:ext>
            </a:extLst>
          </p:cNvPr>
          <p:cNvSpPr/>
          <p:nvPr userDrawn="1"/>
        </p:nvSpPr>
        <p:spPr>
          <a:xfrm>
            <a:off x="0" y="4935061"/>
            <a:ext cx="9144000" cy="208439"/>
          </a:xfrm>
          <a:prstGeom prst="rect">
            <a:avLst/>
          </a:prstGeom>
          <a:solidFill>
            <a:srgbClr val="8519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89B46862-33CE-BD86-2719-518AEFE5FD57}"/>
              </a:ext>
            </a:extLst>
          </p:cNvPr>
          <p:cNvSpPr txBox="1"/>
          <p:nvPr userDrawn="1"/>
        </p:nvSpPr>
        <p:spPr>
          <a:xfrm>
            <a:off x="132080" y="65687"/>
            <a:ext cx="3883660" cy="338554"/>
          </a:xfrm>
          <a:prstGeom prst="rect">
            <a:avLst/>
          </a:prstGeom>
          <a:noFill/>
        </p:spPr>
        <p:txBody>
          <a:bodyPr wrap="square" rtlCol="0">
            <a:spAutoFit/>
          </a:bodyPr>
          <a:lstStyle/>
          <a:p>
            <a:r>
              <a:rPr lang="en-US" sz="1600" b="1" dirty="0">
                <a:solidFill>
                  <a:schemeClr val="bg1"/>
                </a:solidFill>
              </a:rPr>
              <a:t> Detecting Spam Emails</a:t>
            </a:r>
          </a:p>
        </p:txBody>
      </p:sp>
      <p:sp>
        <p:nvSpPr>
          <p:cNvPr id="16" name="Rectangle 15">
            <a:extLst>
              <a:ext uri="{FF2B5EF4-FFF2-40B4-BE49-F238E27FC236}">
                <a16:creationId xmlns:a16="http://schemas.microsoft.com/office/drawing/2014/main" id="{8A2643DE-8290-F9D8-54E3-D7B0F9AB8369}"/>
              </a:ext>
            </a:extLst>
          </p:cNvPr>
          <p:cNvSpPr/>
          <p:nvPr userDrawn="1"/>
        </p:nvSpPr>
        <p:spPr>
          <a:xfrm>
            <a:off x="9027886" y="0"/>
            <a:ext cx="116114" cy="467289"/>
          </a:xfrm>
          <a:prstGeom prst="rect">
            <a:avLst/>
          </a:prstGeom>
          <a:solidFill>
            <a:srgbClr val="00B0F0"/>
          </a:solidFill>
          <a:ln>
            <a:no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E688529A-B419-DA4B-5F2D-19BE77562210}"/>
              </a:ext>
            </a:extLst>
          </p:cNvPr>
          <p:cNvPicPr>
            <a:picLocks noChangeAspect="1"/>
          </p:cNvPicPr>
          <p:nvPr userDrawn="1"/>
        </p:nvPicPr>
        <p:blipFill>
          <a:blip r:embed="rId14">
            <a:extLst>
              <a:ext uri="{28A0092B-C50C-407E-A947-70E740481C1C}">
                <a14:useLocalDpi xmlns:a14="http://schemas.microsoft.com/office/drawing/2010/main" val="0"/>
              </a:ext>
            </a:extLst>
          </a:blip>
          <a:srcRect/>
          <a:stretch/>
        </p:blipFill>
        <p:spPr>
          <a:xfrm>
            <a:off x="7435308" y="49810"/>
            <a:ext cx="1245494" cy="405088"/>
          </a:xfrm>
          <a:prstGeom prst="rect">
            <a:avLst/>
          </a:prstGeom>
        </p:spPr>
      </p:pic>
    </p:spTree>
  </p:cSld>
  <p:clrMap bg1="lt1" tx1="dk1" bg2="dk2" tx2="lt2" accent1="accent1" accent2="accent2" accent3="accent3" accent4="accent4" accent5="accent5" accent6="accent6" hlink="hlink" folHlink="folHlink"/>
  <p:sldLayoutIdLst>
    <p:sldLayoutId id="2147483666" r:id="rId1"/>
    <p:sldLayoutId id="2147483652" r:id="rId2"/>
    <p:sldLayoutId id="2147483653" r:id="rId3"/>
    <p:sldLayoutId id="2147483654" r:id="rId4"/>
    <p:sldLayoutId id="2147483668" r:id="rId5"/>
    <p:sldLayoutId id="2147483669" r:id="rId6"/>
    <p:sldLayoutId id="2147483670" r:id="rId7"/>
    <p:sldLayoutId id="2147483656" r:id="rId8"/>
    <p:sldLayoutId id="2147483657" r:id="rId9"/>
    <p:sldLayoutId id="2147483659" r:id="rId10"/>
    <p:sldLayoutId id="2147483674" r:id="rId11"/>
    <p:sldLayoutId id="2147483687"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jp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5.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www.coursera.org/" TargetMode="External"/><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hyperlink" Target="https://www.kaggle.com/learn" TargetMode="External"/><Relationship Id="rId4" Type="http://schemas.openxmlformats.org/officeDocument/2006/relationships/hyperlink" Target="https://www.udacity.com/" TargetMode="Externa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B95211D9-145E-FE38-EA91-7A1CD272EA45}"/>
              </a:ext>
            </a:extLst>
          </p:cNvPr>
          <p:cNvGrpSpPr/>
          <p:nvPr/>
        </p:nvGrpSpPr>
        <p:grpSpPr>
          <a:xfrm>
            <a:off x="-35560" y="-5989"/>
            <a:ext cx="9215120" cy="5231678"/>
            <a:chOff x="-13523" y="-66567"/>
            <a:chExt cx="9215120" cy="5231678"/>
          </a:xfrm>
        </p:grpSpPr>
        <p:pic>
          <p:nvPicPr>
            <p:cNvPr id="4" name="Picture 3" descr="A blue circle with icons and circles&#10;&#10;Description automatically generated with medium confidence">
              <a:extLst>
                <a:ext uri="{FF2B5EF4-FFF2-40B4-BE49-F238E27FC236}">
                  <a16:creationId xmlns:a16="http://schemas.microsoft.com/office/drawing/2014/main" id="{E4E07D06-9BE6-3EC7-9606-B9973609D652}"/>
                </a:ext>
              </a:extLst>
            </p:cNvPr>
            <p:cNvPicPr>
              <a:picLocks noChangeAspect="1"/>
            </p:cNvPicPr>
            <p:nvPr/>
          </p:nvPicPr>
          <p:blipFill rotWithShape="1">
            <a:blip r:embed="rId3"/>
            <a:srcRect b="15546"/>
            <a:stretch/>
          </p:blipFill>
          <p:spPr>
            <a:xfrm>
              <a:off x="-10160" y="-66567"/>
              <a:ext cx="9208395" cy="5179723"/>
            </a:xfrm>
            <a:prstGeom prst="rect">
              <a:avLst/>
            </a:prstGeom>
          </p:spPr>
        </p:pic>
        <p:sp>
          <p:nvSpPr>
            <p:cNvPr id="6" name="Rectangle 5">
              <a:extLst>
                <a:ext uri="{FF2B5EF4-FFF2-40B4-BE49-F238E27FC236}">
                  <a16:creationId xmlns:a16="http://schemas.microsoft.com/office/drawing/2014/main" id="{20348CE6-A880-CAA1-F07C-92917E10344B}"/>
                </a:ext>
              </a:extLst>
            </p:cNvPr>
            <p:cNvSpPr/>
            <p:nvPr/>
          </p:nvSpPr>
          <p:spPr>
            <a:xfrm>
              <a:off x="-13523" y="-59125"/>
              <a:ext cx="9215120" cy="5224236"/>
            </a:xfrm>
            <a:prstGeom prst="rect">
              <a:avLst/>
            </a:prstGeom>
            <a:solidFill>
              <a:srgbClr val="002060">
                <a:alpha val="94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3" name="Google Shape;61;p13">
            <a:extLst>
              <a:ext uri="{FF2B5EF4-FFF2-40B4-BE49-F238E27FC236}">
                <a16:creationId xmlns:a16="http://schemas.microsoft.com/office/drawing/2014/main" id="{8C818BBF-2EBD-9F55-EA9F-5999A4D1C95B}"/>
              </a:ext>
            </a:extLst>
          </p:cNvPr>
          <p:cNvSpPr/>
          <p:nvPr/>
        </p:nvSpPr>
        <p:spPr>
          <a:xfrm>
            <a:off x="1122744" y="452966"/>
            <a:ext cx="6898511" cy="3407841"/>
          </a:xfrm>
          <a:prstGeom prst="roundRect">
            <a:avLst>
              <a:gd name="adj" fmla="val 8142"/>
            </a:avLst>
          </a:prstGeom>
          <a:solidFill>
            <a:srgbClr val="E5EEFF"/>
          </a:solidFill>
          <a:ln w="25400" cap="flat" cmpd="sng">
            <a:solidFill>
              <a:srgbClr val="9BDB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nvGrpSpPr>
          <p:cNvPr id="14" name="Google Shape;62;p13">
            <a:extLst>
              <a:ext uri="{FF2B5EF4-FFF2-40B4-BE49-F238E27FC236}">
                <a16:creationId xmlns:a16="http://schemas.microsoft.com/office/drawing/2014/main" id="{36719900-D0D9-09E3-CF83-B953F66E3009}"/>
              </a:ext>
            </a:extLst>
          </p:cNvPr>
          <p:cNvGrpSpPr/>
          <p:nvPr/>
        </p:nvGrpSpPr>
        <p:grpSpPr>
          <a:xfrm>
            <a:off x="1548292" y="982176"/>
            <a:ext cx="6047412" cy="601034"/>
            <a:chOff x="1567263" y="1495382"/>
            <a:chExt cx="6047412" cy="601034"/>
          </a:xfrm>
        </p:grpSpPr>
        <p:pic>
          <p:nvPicPr>
            <p:cNvPr id="16" name="Google Shape;63;p13" descr="A close up of a sign&#10;&#10;Description automatically generated">
              <a:extLst>
                <a:ext uri="{FF2B5EF4-FFF2-40B4-BE49-F238E27FC236}">
                  <a16:creationId xmlns:a16="http://schemas.microsoft.com/office/drawing/2014/main" id="{AA86E635-872E-36F2-1522-639362269964}"/>
                </a:ext>
              </a:extLst>
            </p:cNvPr>
            <p:cNvPicPr preferRelativeResize="0"/>
            <p:nvPr/>
          </p:nvPicPr>
          <p:blipFill rotWithShape="1">
            <a:blip r:embed="rId4">
              <a:alphaModFix/>
            </a:blip>
            <a:srcRect/>
            <a:stretch/>
          </p:blipFill>
          <p:spPr>
            <a:xfrm>
              <a:off x="4755974" y="1620847"/>
              <a:ext cx="1163978" cy="389110"/>
            </a:xfrm>
            <a:prstGeom prst="rect">
              <a:avLst/>
            </a:prstGeom>
            <a:noFill/>
            <a:ln>
              <a:noFill/>
            </a:ln>
          </p:spPr>
        </p:pic>
        <p:pic>
          <p:nvPicPr>
            <p:cNvPr id="17" name="Google Shape;64;p13">
              <a:extLst>
                <a:ext uri="{FF2B5EF4-FFF2-40B4-BE49-F238E27FC236}">
                  <a16:creationId xmlns:a16="http://schemas.microsoft.com/office/drawing/2014/main" id="{DCF6148C-3B84-7714-8945-D40BCDFF56F5}"/>
                </a:ext>
              </a:extLst>
            </p:cNvPr>
            <p:cNvPicPr preferRelativeResize="0"/>
            <p:nvPr/>
          </p:nvPicPr>
          <p:blipFill rotWithShape="1">
            <a:blip r:embed="rId5">
              <a:alphaModFix/>
            </a:blip>
            <a:srcRect t="20551"/>
            <a:stretch/>
          </p:blipFill>
          <p:spPr>
            <a:xfrm>
              <a:off x="3675859" y="1608154"/>
              <a:ext cx="787775" cy="414497"/>
            </a:xfrm>
            <a:prstGeom prst="rect">
              <a:avLst/>
            </a:prstGeom>
            <a:noFill/>
            <a:ln>
              <a:noFill/>
            </a:ln>
          </p:spPr>
        </p:pic>
        <p:cxnSp>
          <p:nvCxnSpPr>
            <p:cNvPr id="19" name="Google Shape;65;p13">
              <a:extLst>
                <a:ext uri="{FF2B5EF4-FFF2-40B4-BE49-F238E27FC236}">
                  <a16:creationId xmlns:a16="http://schemas.microsoft.com/office/drawing/2014/main" id="{63CFCFD6-4BEB-E3CA-DBE3-70EE8B2BBD37}"/>
                </a:ext>
              </a:extLst>
            </p:cNvPr>
            <p:cNvCxnSpPr/>
            <p:nvPr/>
          </p:nvCxnSpPr>
          <p:spPr>
            <a:xfrm>
              <a:off x="4609804" y="1534389"/>
              <a:ext cx="0" cy="562027"/>
            </a:xfrm>
            <a:prstGeom prst="straightConnector1">
              <a:avLst/>
            </a:prstGeom>
            <a:noFill/>
            <a:ln w="9525" cap="flat" cmpd="sng">
              <a:solidFill>
                <a:srgbClr val="A5A5A5"/>
              </a:solidFill>
              <a:prstDash val="solid"/>
              <a:round/>
              <a:headEnd type="none" w="sm" len="sm"/>
              <a:tailEnd type="none" w="sm" len="sm"/>
            </a:ln>
          </p:spPr>
        </p:cxnSp>
        <p:cxnSp>
          <p:nvCxnSpPr>
            <p:cNvPr id="20" name="Google Shape;66;p13">
              <a:extLst>
                <a:ext uri="{FF2B5EF4-FFF2-40B4-BE49-F238E27FC236}">
                  <a16:creationId xmlns:a16="http://schemas.microsoft.com/office/drawing/2014/main" id="{2C72905D-8387-3934-EBB2-19F7F6FD6A9C}"/>
                </a:ext>
              </a:extLst>
            </p:cNvPr>
            <p:cNvCxnSpPr/>
            <p:nvPr/>
          </p:nvCxnSpPr>
          <p:spPr>
            <a:xfrm>
              <a:off x="6066122" y="1534389"/>
              <a:ext cx="0" cy="562027"/>
            </a:xfrm>
            <a:prstGeom prst="straightConnector1">
              <a:avLst/>
            </a:prstGeom>
            <a:noFill/>
            <a:ln w="9525" cap="flat" cmpd="sng">
              <a:solidFill>
                <a:srgbClr val="A5A5A5"/>
              </a:solidFill>
              <a:prstDash val="solid"/>
              <a:round/>
              <a:headEnd type="none" w="sm" len="sm"/>
              <a:tailEnd type="none" w="sm" len="sm"/>
            </a:ln>
          </p:spPr>
        </p:cxnSp>
        <p:pic>
          <p:nvPicPr>
            <p:cNvPr id="21" name="Google Shape;67;p13">
              <a:extLst>
                <a:ext uri="{FF2B5EF4-FFF2-40B4-BE49-F238E27FC236}">
                  <a16:creationId xmlns:a16="http://schemas.microsoft.com/office/drawing/2014/main" id="{73294508-212E-C40B-D3CA-EBBDB4655C3E}"/>
                </a:ext>
              </a:extLst>
            </p:cNvPr>
            <p:cNvPicPr preferRelativeResize="0"/>
            <p:nvPr/>
          </p:nvPicPr>
          <p:blipFill rotWithShape="1">
            <a:blip r:embed="rId6">
              <a:alphaModFix/>
            </a:blip>
            <a:srcRect/>
            <a:stretch/>
          </p:blipFill>
          <p:spPr>
            <a:xfrm>
              <a:off x="6212294" y="1633695"/>
              <a:ext cx="1402381" cy="363414"/>
            </a:xfrm>
            <a:prstGeom prst="rect">
              <a:avLst/>
            </a:prstGeom>
            <a:noFill/>
            <a:ln>
              <a:noFill/>
            </a:ln>
          </p:spPr>
        </p:pic>
        <p:cxnSp>
          <p:nvCxnSpPr>
            <p:cNvPr id="22" name="Google Shape;68;p13">
              <a:extLst>
                <a:ext uri="{FF2B5EF4-FFF2-40B4-BE49-F238E27FC236}">
                  <a16:creationId xmlns:a16="http://schemas.microsoft.com/office/drawing/2014/main" id="{8AE8650C-03C4-E2E4-8F77-BCD898AC1AEF}"/>
                </a:ext>
              </a:extLst>
            </p:cNvPr>
            <p:cNvCxnSpPr/>
            <p:nvPr/>
          </p:nvCxnSpPr>
          <p:spPr>
            <a:xfrm>
              <a:off x="3529689" y="1534389"/>
              <a:ext cx="0" cy="562027"/>
            </a:xfrm>
            <a:prstGeom prst="straightConnector1">
              <a:avLst/>
            </a:prstGeom>
            <a:noFill/>
            <a:ln w="9525" cap="flat" cmpd="sng">
              <a:solidFill>
                <a:srgbClr val="A5A5A5"/>
              </a:solidFill>
              <a:prstDash val="solid"/>
              <a:round/>
              <a:headEnd type="none" w="sm" len="sm"/>
              <a:tailEnd type="none" w="sm" len="sm"/>
            </a:ln>
          </p:spPr>
        </p:cxnSp>
        <p:pic>
          <p:nvPicPr>
            <p:cNvPr id="23" name="Google Shape;69;p13" descr="A blue and black text&#10;&#10;Description automatically generated">
              <a:extLst>
                <a:ext uri="{FF2B5EF4-FFF2-40B4-BE49-F238E27FC236}">
                  <a16:creationId xmlns:a16="http://schemas.microsoft.com/office/drawing/2014/main" id="{20E68D56-827A-53B4-154B-AA7DEC9FAFE7}"/>
                </a:ext>
              </a:extLst>
            </p:cNvPr>
            <p:cNvPicPr preferRelativeResize="0"/>
            <p:nvPr/>
          </p:nvPicPr>
          <p:blipFill rotWithShape="1">
            <a:blip r:embed="rId7">
              <a:alphaModFix/>
            </a:blip>
            <a:srcRect/>
            <a:stretch/>
          </p:blipFill>
          <p:spPr>
            <a:xfrm>
              <a:off x="1567263" y="1495382"/>
              <a:ext cx="1816256" cy="454064"/>
            </a:xfrm>
            <a:prstGeom prst="rect">
              <a:avLst/>
            </a:prstGeom>
            <a:noFill/>
            <a:ln>
              <a:noFill/>
            </a:ln>
          </p:spPr>
        </p:pic>
      </p:grpSp>
      <p:sp>
        <p:nvSpPr>
          <p:cNvPr id="24" name="Google Shape;70;p13">
            <a:extLst>
              <a:ext uri="{FF2B5EF4-FFF2-40B4-BE49-F238E27FC236}">
                <a16:creationId xmlns:a16="http://schemas.microsoft.com/office/drawing/2014/main" id="{E4C9E616-B0C2-5EF1-C693-B568D7F762CD}"/>
              </a:ext>
            </a:extLst>
          </p:cNvPr>
          <p:cNvSpPr txBox="1"/>
          <p:nvPr/>
        </p:nvSpPr>
        <p:spPr>
          <a:xfrm>
            <a:off x="1199820" y="3962705"/>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1" dirty="0">
                <a:solidFill>
                  <a:schemeClr val="bg1">
                    <a:lumMod val="95000"/>
                  </a:schemeClr>
                </a:solidFill>
              </a:rPr>
              <a:t>Student Details </a:t>
            </a:r>
            <a:endParaRPr lang="en-US" sz="1200" b="0" i="0" u="none" strike="noStrike" cap="none" dirty="0">
              <a:solidFill>
                <a:schemeClr val="bg1">
                  <a:lumMod val="95000"/>
                </a:schemeClr>
              </a:solidFill>
              <a:latin typeface="Arial"/>
              <a:ea typeface="Arial"/>
              <a:cs typeface="Arial"/>
              <a:sym typeface="Arial"/>
            </a:endParaRPr>
          </a:p>
        </p:txBody>
      </p:sp>
      <p:sp>
        <p:nvSpPr>
          <p:cNvPr id="25" name="Rectangle: Rounded Corners 24">
            <a:extLst>
              <a:ext uri="{FF2B5EF4-FFF2-40B4-BE49-F238E27FC236}">
                <a16:creationId xmlns:a16="http://schemas.microsoft.com/office/drawing/2014/main" id="{B8BCF8B7-52AB-B3FB-BD62-ABF520369315}"/>
              </a:ext>
            </a:extLst>
          </p:cNvPr>
          <p:cNvSpPr/>
          <p:nvPr/>
        </p:nvSpPr>
        <p:spPr>
          <a:xfrm>
            <a:off x="1642823" y="2778126"/>
            <a:ext cx="5858351" cy="934509"/>
          </a:xfrm>
          <a:prstGeom prst="round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dirty="0">
                <a:solidFill>
                  <a:schemeClr val="bg1">
                    <a:lumMod val="95000"/>
                  </a:schemeClr>
                </a:solidFill>
              </a:rPr>
              <a:t> Detecting Spam Emails</a:t>
            </a:r>
            <a:endParaRPr lang="en-US" sz="2000" b="1" dirty="0">
              <a:solidFill>
                <a:schemeClr val="bg1">
                  <a:lumMod val="95000"/>
                </a:schemeClr>
              </a:solidFill>
            </a:endParaRPr>
          </a:p>
        </p:txBody>
      </p:sp>
      <p:sp>
        <p:nvSpPr>
          <p:cNvPr id="27" name="TextBox 26">
            <a:extLst>
              <a:ext uri="{FF2B5EF4-FFF2-40B4-BE49-F238E27FC236}">
                <a16:creationId xmlns:a16="http://schemas.microsoft.com/office/drawing/2014/main" id="{243F787A-C1B9-4A5B-C50F-502754DD3886}"/>
              </a:ext>
            </a:extLst>
          </p:cNvPr>
          <p:cNvSpPr txBox="1"/>
          <p:nvPr/>
        </p:nvSpPr>
        <p:spPr>
          <a:xfrm>
            <a:off x="1281240" y="4231479"/>
            <a:ext cx="5270699" cy="651460"/>
          </a:xfrm>
          <a:prstGeom prst="rect">
            <a:avLst/>
          </a:prstGeom>
          <a:noFill/>
        </p:spPr>
        <p:txBody>
          <a:bodyPr wrap="square">
            <a:spAutoFit/>
          </a:bodyPr>
          <a:lstStyle/>
          <a:p>
            <a:pPr marR="0" lvl="0" rtl="0">
              <a:lnSpc>
                <a:spcPct val="100000"/>
              </a:lnSpc>
              <a:spcBef>
                <a:spcPts val="0"/>
              </a:spcBef>
              <a:spcAft>
                <a:spcPts val="200"/>
              </a:spcAft>
            </a:pPr>
            <a:r>
              <a:rPr lang="en-US" sz="1100" dirty="0">
                <a:solidFill>
                  <a:schemeClr val="bg1"/>
                </a:solidFill>
              </a:rPr>
              <a:t>Name:                    S. </a:t>
            </a:r>
            <a:r>
              <a:rPr lang="en-IN" sz="1100" dirty="0">
                <a:solidFill>
                  <a:schemeClr val="bg1"/>
                </a:solidFill>
              </a:rPr>
              <a:t>MADHUMITHA</a:t>
            </a:r>
            <a:endParaRPr lang="en-US" sz="1100" dirty="0">
              <a:solidFill>
                <a:schemeClr val="bg1"/>
              </a:solidFill>
            </a:endParaRPr>
          </a:p>
          <a:p>
            <a:pPr marR="0" lvl="0" rtl="0">
              <a:lnSpc>
                <a:spcPct val="100000"/>
              </a:lnSpc>
              <a:spcBef>
                <a:spcPts val="0"/>
              </a:spcBef>
              <a:spcAft>
                <a:spcPts val="200"/>
              </a:spcAft>
            </a:pPr>
            <a:r>
              <a:rPr lang="en-US" sz="1100" b="0" i="0" u="none" strike="noStrike" cap="none" dirty="0">
                <a:solidFill>
                  <a:schemeClr val="bg1"/>
                </a:solidFill>
                <a:latin typeface="Arial"/>
                <a:ea typeface="Arial"/>
                <a:cs typeface="Arial"/>
                <a:sym typeface="Arial"/>
              </a:rPr>
              <a:t>NM Id:                    au617721110</a:t>
            </a:r>
            <a:r>
              <a:rPr lang="en-IN" sz="1100" b="0" i="0" u="none" strike="noStrike" cap="none" dirty="0">
                <a:solidFill>
                  <a:schemeClr val="bg1"/>
                </a:solidFill>
                <a:latin typeface="Arial"/>
                <a:ea typeface="Arial"/>
                <a:cs typeface="Arial"/>
                <a:sym typeface="Arial"/>
              </a:rPr>
              <a:t>50</a:t>
            </a:r>
            <a:endParaRPr lang="en-US" sz="1100" b="0" i="0" u="none" strike="noStrike" cap="none" dirty="0">
              <a:solidFill>
                <a:schemeClr val="bg1"/>
              </a:solidFill>
              <a:latin typeface="Arial"/>
              <a:ea typeface="Arial"/>
              <a:cs typeface="Arial"/>
              <a:sym typeface="Arial"/>
            </a:endParaRPr>
          </a:p>
          <a:p>
            <a:pPr marR="0" lvl="0" rtl="0">
              <a:lnSpc>
                <a:spcPct val="100000"/>
              </a:lnSpc>
              <a:spcBef>
                <a:spcPts val="0"/>
              </a:spcBef>
              <a:spcAft>
                <a:spcPts val="200"/>
              </a:spcAft>
            </a:pPr>
            <a:r>
              <a:rPr lang="en-US" sz="1100" dirty="0">
                <a:solidFill>
                  <a:schemeClr val="bg1"/>
                </a:solidFill>
              </a:rPr>
              <a:t>College Name:       GOVERNMENT COLLEGE OF ENGINEERING, SALEM</a:t>
            </a:r>
            <a:endParaRPr lang="en-US" sz="1100" b="0" i="0" u="none" strike="noStrike" cap="none" dirty="0">
              <a:solidFill>
                <a:schemeClr val="bg1"/>
              </a:solidFill>
              <a:latin typeface="Arial"/>
              <a:ea typeface="Arial"/>
              <a:cs typeface="Arial"/>
              <a:sym typeface="Arial"/>
            </a:endParaRPr>
          </a:p>
        </p:txBody>
      </p:sp>
      <p:cxnSp>
        <p:nvCxnSpPr>
          <p:cNvPr id="29" name="Straight Connector 28">
            <a:extLst>
              <a:ext uri="{FF2B5EF4-FFF2-40B4-BE49-F238E27FC236}">
                <a16:creationId xmlns:a16="http://schemas.microsoft.com/office/drawing/2014/main" id="{56FB6AFA-8395-5671-A976-DC0A7C9493C3}"/>
              </a:ext>
            </a:extLst>
          </p:cNvPr>
          <p:cNvCxnSpPr>
            <a:cxnSpLocks/>
          </p:cNvCxnSpPr>
          <p:nvPr/>
        </p:nvCxnSpPr>
        <p:spPr>
          <a:xfrm flipV="1">
            <a:off x="1122744" y="4194903"/>
            <a:ext cx="4529911" cy="14659"/>
          </a:xfrm>
          <a:prstGeom prst="line">
            <a:avLst/>
          </a:prstGeom>
          <a:ln w="3175">
            <a:solidFill>
              <a:srgbClr val="E5EEFF"/>
            </a:solidFill>
            <a:prstDash val="lgDashDotDot"/>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C436A02F-1B73-4A21-43B2-A472DD02A911}"/>
              </a:ext>
            </a:extLst>
          </p:cNvPr>
          <p:cNvPicPr>
            <a:picLocks noChangeAspect="1"/>
          </p:cNvPicPr>
          <p:nvPr/>
        </p:nvPicPr>
        <p:blipFill>
          <a:blip r:embed="rId8"/>
          <a:stretch>
            <a:fillRect/>
          </a:stretch>
        </p:blipFill>
        <p:spPr>
          <a:xfrm>
            <a:off x="3937210" y="1670103"/>
            <a:ext cx="1443387" cy="104900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9" y="573002"/>
            <a:ext cx="444879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Model Development &amp; Algorithm</a:t>
            </a:r>
          </a:p>
        </p:txBody>
      </p:sp>
      <p:sp>
        <p:nvSpPr>
          <p:cNvPr id="5" name="Google Shape;62;g5fab984687_2_0">
            <a:extLst>
              <a:ext uri="{FF2B5EF4-FFF2-40B4-BE49-F238E27FC236}">
                <a16:creationId xmlns:a16="http://schemas.microsoft.com/office/drawing/2014/main" id="{994180EB-2034-7734-FFDC-5944E4172C60}"/>
              </a:ext>
            </a:extLst>
          </p:cNvPr>
          <p:cNvSpPr txBox="1">
            <a:spLocks/>
          </p:cNvSpPr>
          <p:nvPr/>
        </p:nvSpPr>
        <p:spPr>
          <a:xfrm>
            <a:off x="123208" y="1478492"/>
            <a:ext cx="7557752" cy="2985402"/>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l"/>
            <a:r>
              <a:rPr lang="en-IN" b="0" i="0" dirty="0">
                <a:solidFill>
                  <a:schemeClr val="tx1"/>
                </a:solidFill>
                <a:effectLst/>
                <a:latin typeface="Söhne"/>
              </a:rPr>
              <a:t>Algorithm:</a:t>
            </a:r>
          </a:p>
          <a:p>
            <a:pPr algn="l">
              <a:buFont typeface="+mj-lt"/>
              <a:buAutoNum type="arabicPeriod"/>
            </a:pPr>
            <a:r>
              <a:rPr lang="en-IN" b="1" i="0" dirty="0">
                <a:solidFill>
                  <a:schemeClr val="tx1"/>
                </a:solidFill>
                <a:effectLst/>
                <a:latin typeface="Söhne"/>
              </a:rPr>
              <a:t>Input:</a:t>
            </a:r>
            <a:r>
              <a:rPr lang="en-IN" b="0" i="0" dirty="0">
                <a:solidFill>
                  <a:schemeClr val="tx1"/>
                </a:solidFill>
                <a:effectLst/>
                <a:latin typeface="Söhne"/>
              </a:rPr>
              <a:t> Email text data</a:t>
            </a:r>
          </a:p>
          <a:p>
            <a:pPr algn="l">
              <a:buFont typeface="+mj-lt"/>
              <a:buAutoNum type="arabicPeriod"/>
            </a:pPr>
            <a:r>
              <a:rPr lang="en-IN" b="1" i="0" dirty="0">
                <a:solidFill>
                  <a:schemeClr val="tx1"/>
                </a:solidFill>
                <a:effectLst/>
                <a:latin typeface="Söhne"/>
              </a:rPr>
              <a:t>Output:</a:t>
            </a:r>
            <a:r>
              <a:rPr lang="en-IN" b="0" i="0" dirty="0">
                <a:solidFill>
                  <a:schemeClr val="tx1"/>
                </a:solidFill>
                <a:effectLst/>
                <a:latin typeface="Söhne"/>
              </a:rPr>
              <a:t> Spam or non-spam (ham) classification</a:t>
            </a:r>
          </a:p>
          <a:p>
            <a:pPr algn="l"/>
            <a:r>
              <a:rPr lang="en-IN" b="0" i="0" dirty="0">
                <a:solidFill>
                  <a:schemeClr val="tx1"/>
                </a:solidFill>
                <a:effectLst/>
                <a:latin typeface="Söhne"/>
              </a:rPr>
              <a:t>Algorithm Steps:</a:t>
            </a:r>
          </a:p>
          <a:p>
            <a:pPr algn="l">
              <a:buFont typeface="Arial" panose="020B0604020202020204" pitchFamily="34" charset="0"/>
              <a:buChar char="•"/>
            </a:pPr>
            <a:r>
              <a:rPr lang="en-IN" b="0" i="0" dirty="0">
                <a:solidFill>
                  <a:schemeClr val="tx1"/>
                </a:solidFill>
                <a:effectLst/>
                <a:latin typeface="Söhne"/>
              </a:rPr>
              <a:t>Preprocess the email text data (e.g., remove stop words, tokenize).</a:t>
            </a:r>
          </a:p>
          <a:p>
            <a:pPr algn="l">
              <a:buFont typeface="Arial" panose="020B0604020202020204" pitchFamily="34" charset="0"/>
              <a:buChar char="•"/>
            </a:pPr>
            <a:r>
              <a:rPr lang="en-IN" b="0" i="0" dirty="0">
                <a:solidFill>
                  <a:schemeClr val="tx1"/>
                </a:solidFill>
                <a:effectLst/>
                <a:latin typeface="Söhne"/>
              </a:rPr>
              <a:t>Extract features from the pre-processed text data (e.g., TF-IDF, N-grams).</a:t>
            </a:r>
          </a:p>
          <a:p>
            <a:pPr algn="l">
              <a:buFont typeface="Arial" panose="020B0604020202020204" pitchFamily="34" charset="0"/>
              <a:buChar char="•"/>
            </a:pPr>
            <a:r>
              <a:rPr lang="en-IN" b="0" i="0" dirty="0">
                <a:solidFill>
                  <a:schemeClr val="tx1"/>
                </a:solidFill>
                <a:effectLst/>
                <a:latin typeface="Söhne"/>
              </a:rPr>
              <a:t>Train a machine learning model on the extracted features (e.g., logistic regression, SVM, naive Bayes).</a:t>
            </a:r>
          </a:p>
          <a:p>
            <a:pPr algn="l">
              <a:buFont typeface="Arial" panose="020B0604020202020204" pitchFamily="34" charset="0"/>
              <a:buChar char="•"/>
            </a:pPr>
            <a:r>
              <a:rPr lang="en-IN" b="0" i="0" dirty="0">
                <a:solidFill>
                  <a:schemeClr val="tx1"/>
                </a:solidFill>
                <a:effectLst/>
                <a:latin typeface="Söhne"/>
              </a:rPr>
              <a:t>Evaluate the trained model on a test dataset using metrics such as accuracy, precision, recall, and F1 score.</a:t>
            </a:r>
          </a:p>
          <a:p>
            <a:pPr algn="l">
              <a:buFont typeface="Arial" panose="020B0604020202020204" pitchFamily="34" charset="0"/>
              <a:buChar char="•"/>
            </a:pPr>
            <a:r>
              <a:rPr lang="en-IN" b="0" i="0" dirty="0">
                <a:solidFill>
                  <a:schemeClr val="tx1"/>
                </a:solidFill>
                <a:effectLst/>
                <a:latin typeface="Söhne"/>
              </a:rPr>
              <a:t>Fine-tune the model by experimenting with different preprocessing techniques, feature extraction methods, and model parameters to improve performance.</a:t>
            </a:r>
          </a:p>
          <a:p>
            <a:pPr algn="l">
              <a:buFont typeface="Arial" panose="020B0604020202020204" pitchFamily="34" charset="0"/>
              <a:buChar char="•"/>
            </a:pPr>
            <a:r>
              <a:rPr lang="en-IN" b="0" i="0" dirty="0">
                <a:solidFill>
                  <a:schemeClr val="tx1"/>
                </a:solidFill>
                <a:effectLst/>
                <a:latin typeface="Söhne"/>
              </a:rPr>
              <a:t>Deploy the trained model as a spam detection system for real-world use.</a:t>
            </a:r>
          </a:p>
        </p:txBody>
      </p:sp>
    </p:spTree>
    <p:extLst>
      <p:ext uri="{BB962C8B-B14F-4D97-AF65-F5344CB8AC3E}">
        <p14:creationId xmlns:p14="http://schemas.microsoft.com/office/powerpoint/2010/main" val="4905346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Result</a:t>
            </a:r>
          </a:p>
        </p:txBody>
      </p:sp>
      <p:pic>
        <p:nvPicPr>
          <p:cNvPr id="7" name="Picture 6">
            <a:extLst>
              <a:ext uri="{FF2B5EF4-FFF2-40B4-BE49-F238E27FC236}">
                <a16:creationId xmlns:a16="http://schemas.microsoft.com/office/drawing/2014/main" id="{9C2624C5-FE0B-E521-9FA5-41EEA13CA801}"/>
              </a:ext>
            </a:extLst>
          </p:cNvPr>
          <p:cNvPicPr>
            <a:picLocks noChangeAspect="1"/>
          </p:cNvPicPr>
          <p:nvPr/>
        </p:nvPicPr>
        <p:blipFill rotWithShape="1">
          <a:blip r:embed="rId3"/>
          <a:srcRect l="4876" t="45986" r="15785" b="8908"/>
          <a:stretch/>
        </p:blipFill>
        <p:spPr>
          <a:xfrm>
            <a:off x="642347" y="1411746"/>
            <a:ext cx="7254744" cy="2850416"/>
          </a:xfrm>
          <a:prstGeom prst="rect">
            <a:avLst/>
          </a:prstGeom>
        </p:spPr>
      </p:pic>
    </p:spTree>
    <p:extLst>
      <p:ext uri="{BB962C8B-B14F-4D97-AF65-F5344CB8AC3E}">
        <p14:creationId xmlns:p14="http://schemas.microsoft.com/office/powerpoint/2010/main" val="20080259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Future Scope</a:t>
            </a:r>
          </a:p>
        </p:txBody>
      </p:sp>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185737" y="1061211"/>
            <a:ext cx="4386264" cy="4924395"/>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lgn="l">
              <a:buFont typeface="Arial" panose="020B0604020202020204" pitchFamily="34" charset="0"/>
              <a:buChar char="•"/>
            </a:pPr>
            <a:r>
              <a:rPr lang="en-IN" b="0" i="0" dirty="0">
                <a:solidFill>
                  <a:schemeClr val="tx1"/>
                </a:solidFill>
                <a:effectLst/>
                <a:latin typeface="Söhne"/>
              </a:rPr>
              <a:t>A more effective model that can quickly classify various sorts of spammers within multiple social networks could be developed in the future</a:t>
            </a:r>
          </a:p>
          <a:p>
            <a:pPr marL="285750" indent="-285750" algn="l">
              <a:buFont typeface="Arial" panose="020B0604020202020204" pitchFamily="34" charset="0"/>
              <a:buChar char="•"/>
            </a:pPr>
            <a:endParaRPr lang="en-IN" b="0" i="0" dirty="0">
              <a:solidFill>
                <a:schemeClr val="tx1"/>
              </a:solidFill>
              <a:effectLst/>
              <a:latin typeface="Söhne"/>
            </a:endParaRPr>
          </a:p>
          <a:p>
            <a:pPr marL="285750" indent="-285750" algn="l">
              <a:buFont typeface="Arial" panose="020B0604020202020204" pitchFamily="34" charset="0"/>
              <a:buChar char="•"/>
            </a:pPr>
            <a:r>
              <a:rPr lang="en-IN" b="0" i="0" dirty="0">
                <a:solidFill>
                  <a:schemeClr val="tx1"/>
                </a:solidFill>
                <a:effectLst/>
                <a:latin typeface="Söhne"/>
              </a:rPr>
              <a:t>We will also improve machine learning algorithms and apply our technology to various social networks</a:t>
            </a:r>
          </a:p>
          <a:p>
            <a:pPr marL="285750" indent="-285750" algn="l">
              <a:buFont typeface="Arial" panose="020B0604020202020204" pitchFamily="34" charset="0"/>
              <a:buChar char="•"/>
            </a:pPr>
            <a:endParaRPr lang="en-IN" b="0" i="0" dirty="0">
              <a:solidFill>
                <a:schemeClr val="tx1"/>
              </a:solidFill>
              <a:effectLst/>
              <a:latin typeface="Söhne"/>
            </a:endParaRPr>
          </a:p>
          <a:p>
            <a:pPr marL="285750" indent="-285750" algn="l">
              <a:buFont typeface="Arial" panose="020B0604020202020204" pitchFamily="34" charset="0"/>
              <a:buChar char="•"/>
            </a:pPr>
            <a:r>
              <a:rPr lang="en-IN" b="0" i="0" dirty="0">
                <a:solidFill>
                  <a:schemeClr val="tx1"/>
                </a:solidFill>
                <a:effectLst/>
                <a:latin typeface="Söhne"/>
              </a:rPr>
              <a:t>Combine text based features with other modalities such as images and metadata to improve the detection of sophisticated spam emails</a:t>
            </a:r>
          </a:p>
          <a:p>
            <a:pPr marL="285750" indent="-285750" algn="l">
              <a:buFont typeface="Arial" panose="020B0604020202020204" pitchFamily="34" charset="0"/>
              <a:buChar char="•"/>
            </a:pPr>
            <a:endParaRPr lang="en-IN" b="0" i="0" dirty="0">
              <a:solidFill>
                <a:schemeClr val="tx1"/>
              </a:solidFill>
              <a:effectLst/>
              <a:latin typeface="Söhne"/>
            </a:endParaRPr>
          </a:p>
          <a:p>
            <a:pPr marL="285750" indent="-285750" algn="l">
              <a:buFont typeface="Arial" panose="020B0604020202020204" pitchFamily="34" charset="0"/>
              <a:buChar char="•"/>
            </a:pPr>
            <a:r>
              <a:rPr lang="en-IN" b="0" i="0" dirty="0">
                <a:solidFill>
                  <a:schemeClr val="tx1"/>
                </a:solidFill>
                <a:effectLst/>
                <a:latin typeface="Söhne"/>
              </a:rPr>
              <a:t>Develop real time spam detection systems that can quickly identify and filter out spam emails as they are received, providing users with immediate protection</a:t>
            </a:r>
            <a:endParaRPr lang="en-IN" dirty="0">
              <a:solidFill>
                <a:schemeClr val="tx1"/>
              </a:solidFill>
              <a:latin typeface="Söhne"/>
            </a:endParaRPr>
          </a:p>
          <a:p>
            <a:pPr marL="285750" indent="-285750" algn="l">
              <a:buFont typeface="Arial" panose="020B0604020202020204" pitchFamily="34" charset="0"/>
              <a:buChar char="•"/>
            </a:pPr>
            <a:endParaRPr lang="en-IN" dirty="0">
              <a:solidFill>
                <a:schemeClr val="tx1"/>
              </a:solidFill>
              <a:latin typeface="Söhne"/>
            </a:endParaRPr>
          </a:p>
          <a:p>
            <a:pPr marL="285750" indent="-285750" algn="l">
              <a:buFont typeface="Arial" panose="020B0604020202020204" pitchFamily="34" charset="0"/>
              <a:buChar char="•"/>
            </a:pPr>
            <a:endParaRPr lang="en-IN" b="0" i="0" dirty="0">
              <a:solidFill>
                <a:schemeClr val="tx1"/>
              </a:solidFill>
              <a:effectLst/>
              <a:latin typeface="Söhne"/>
            </a:endParaRPr>
          </a:p>
          <a:p>
            <a:pPr marL="285750" indent="-285750" algn="l">
              <a:buFont typeface="Arial" panose="020B0604020202020204" pitchFamily="34" charset="0"/>
              <a:buChar char="•"/>
            </a:pPr>
            <a:endParaRPr lang="en-IN" b="0" i="0" dirty="0">
              <a:solidFill>
                <a:schemeClr val="tx1"/>
              </a:solidFill>
              <a:effectLst/>
              <a:latin typeface="Söhne"/>
            </a:endParaRPr>
          </a:p>
          <a:p>
            <a:pPr marL="285750" indent="-285750" algn="l">
              <a:buFont typeface="Arial" panose="020B0604020202020204" pitchFamily="34" charset="0"/>
              <a:buChar char="•"/>
            </a:pPr>
            <a:endParaRPr lang="en-IN" dirty="0">
              <a:solidFill>
                <a:schemeClr val="tx1"/>
              </a:solidFill>
              <a:latin typeface="Söhne"/>
            </a:endParaRPr>
          </a:p>
          <a:p>
            <a:pPr marL="285750" indent="-285750" algn="l">
              <a:buFont typeface="Arial" panose="020B0604020202020204" pitchFamily="34" charset="0"/>
              <a:buChar char="•"/>
            </a:pPr>
            <a:endParaRPr lang="en-IN" b="0" i="0" dirty="0">
              <a:solidFill>
                <a:schemeClr val="tx1"/>
              </a:solidFill>
              <a:effectLst/>
              <a:latin typeface="Söhne"/>
            </a:endParaRPr>
          </a:p>
          <a:p>
            <a:pPr marL="285750" indent="-285750" algn="l">
              <a:buFont typeface="Arial" panose="020B0604020202020204" pitchFamily="34" charset="0"/>
              <a:buChar char="•"/>
            </a:pPr>
            <a:endParaRPr lang="en-IN" b="0" i="0" dirty="0">
              <a:solidFill>
                <a:schemeClr val="tx1"/>
              </a:solidFill>
              <a:effectLst/>
              <a:latin typeface="Söhne"/>
            </a:endParaRPr>
          </a:p>
          <a:p>
            <a:pPr marL="285750" indent="-285750" algn="l">
              <a:buFont typeface="Arial" panose="020B0604020202020204" pitchFamily="34" charset="0"/>
              <a:buChar char="•"/>
            </a:pPr>
            <a:endParaRPr lang="en-US" b="0" i="0" dirty="0">
              <a:solidFill>
                <a:schemeClr val="tx1"/>
              </a:solidFill>
              <a:effectLst/>
              <a:latin typeface="Söhne"/>
            </a:endParaRPr>
          </a:p>
          <a:p>
            <a:pPr algn="l">
              <a:buFont typeface="+mj-lt"/>
              <a:buAutoNum type="arabicPeriod"/>
            </a:pPr>
            <a:endParaRPr lang="en-US" b="0" i="0" dirty="0">
              <a:solidFill>
                <a:schemeClr val="tx1"/>
              </a:solidFill>
              <a:effectLst/>
              <a:latin typeface="Söhne"/>
            </a:endParaRPr>
          </a:p>
        </p:txBody>
      </p:sp>
      <p:pic>
        <p:nvPicPr>
          <p:cNvPr id="6" name="Picture 5">
            <a:extLst>
              <a:ext uri="{FF2B5EF4-FFF2-40B4-BE49-F238E27FC236}">
                <a16:creationId xmlns:a16="http://schemas.microsoft.com/office/drawing/2014/main" id="{66C6E26E-EE44-2CCA-BCB1-7CAB8855A2B9}"/>
              </a:ext>
            </a:extLst>
          </p:cNvPr>
          <p:cNvPicPr>
            <a:picLocks noChangeAspect="1"/>
          </p:cNvPicPr>
          <p:nvPr/>
        </p:nvPicPr>
        <p:blipFill>
          <a:blip r:embed="rId3"/>
          <a:stretch>
            <a:fillRect/>
          </a:stretch>
        </p:blipFill>
        <p:spPr>
          <a:xfrm>
            <a:off x="4514732" y="1003517"/>
            <a:ext cx="4443531" cy="3078772"/>
          </a:xfrm>
          <a:prstGeom prst="rect">
            <a:avLst/>
          </a:prstGeom>
        </p:spPr>
      </p:pic>
    </p:spTree>
    <p:extLst>
      <p:ext uri="{BB962C8B-B14F-4D97-AF65-F5344CB8AC3E}">
        <p14:creationId xmlns:p14="http://schemas.microsoft.com/office/powerpoint/2010/main" val="27761585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Video of the Project</a:t>
            </a:r>
          </a:p>
        </p:txBody>
      </p:sp>
      <p:pic>
        <p:nvPicPr>
          <p:cNvPr id="6" name="NM..">
            <a:hlinkClick r:id="" action="ppaction://media"/>
            <a:extLst>
              <a:ext uri="{FF2B5EF4-FFF2-40B4-BE49-F238E27FC236}">
                <a16:creationId xmlns:a16="http://schemas.microsoft.com/office/drawing/2014/main" id="{61872015-BED8-99DE-4E46-4B6FB111962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020197" y="1003116"/>
            <a:ext cx="7103603" cy="3744191"/>
          </a:xfrm>
          <a:prstGeom prst="rect">
            <a:avLst/>
          </a:prstGeom>
        </p:spPr>
      </p:pic>
    </p:spTree>
    <p:extLst>
      <p:ext uri="{BB962C8B-B14F-4D97-AF65-F5344CB8AC3E}">
        <p14:creationId xmlns:p14="http://schemas.microsoft.com/office/powerpoint/2010/main" val="943657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3933"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9" y="573002"/>
            <a:ext cx="293608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Conclusion</a:t>
            </a:r>
            <a:endParaRPr lang="en-US" sz="1600" dirty="0">
              <a:solidFill>
                <a:srgbClr val="213163"/>
              </a:solidFill>
            </a:endParaRPr>
          </a:p>
        </p:txBody>
      </p:sp>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185737" y="1061211"/>
            <a:ext cx="4386264" cy="3621474"/>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736" indent="-173736">
              <a:spcAft>
                <a:spcPts val="800"/>
              </a:spcAft>
              <a:buClr>
                <a:srgbClr val="213163"/>
              </a:buClr>
              <a:buFont typeface="Arial" panose="020B0604020202020204" pitchFamily="34" charset="0"/>
              <a:buChar char="•"/>
            </a:pPr>
            <a:r>
              <a:rPr lang="en-US" b="0" i="0" dirty="0">
                <a:solidFill>
                  <a:schemeClr val="tx1"/>
                </a:solidFill>
                <a:effectLst/>
                <a:latin typeface="Söhne"/>
              </a:rPr>
              <a:t>In conclusion, our project on spam email detection using machine learning techniques has shown promising results in automatically identifying and filtering out unwanted emails. By leveraging machine learning models such as logistic regression, support vector machines (SVM), and naive Bayes classifiers, we could effectively classify emails as spam or non-spam (ham).</a:t>
            </a:r>
          </a:p>
          <a:p>
            <a:pPr marL="173736" indent="-173736">
              <a:spcAft>
                <a:spcPts val="800"/>
              </a:spcAft>
              <a:buClr>
                <a:srgbClr val="213163"/>
              </a:buClr>
              <a:buFont typeface="Arial" panose="020B0604020202020204" pitchFamily="34" charset="0"/>
              <a:buChar char="•"/>
            </a:pPr>
            <a:r>
              <a:rPr lang="en-US" b="0" i="0" dirty="0">
                <a:solidFill>
                  <a:schemeClr val="tx1"/>
                </a:solidFill>
                <a:effectLst/>
                <a:latin typeface="Söhne"/>
              </a:rPr>
              <a:t>Moving forward, there is potential to enhance this system by exploring advanced machine learning techniques, implementing real-time detection, and incorporating user feedback. These improvements could further enhance the accuracy and efficiency of spam email detection systems, ultimately improving user experience and security.</a:t>
            </a:r>
            <a:endParaRPr lang="en-US" dirty="0">
              <a:solidFill>
                <a:schemeClr val="tx1"/>
              </a:solidFill>
            </a:endParaRPr>
          </a:p>
        </p:txBody>
      </p:sp>
      <p:pic>
        <p:nvPicPr>
          <p:cNvPr id="5" name="Picture 4">
            <a:extLst>
              <a:ext uri="{FF2B5EF4-FFF2-40B4-BE49-F238E27FC236}">
                <a16:creationId xmlns:a16="http://schemas.microsoft.com/office/drawing/2014/main" id="{7276895A-11E5-8026-0417-2FD73B05435B}"/>
              </a:ext>
            </a:extLst>
          </p:cNvPr>
          <p:cNvPicPr>
            <a:picLocks noChangeAspect="1"/>
          </p:cNvPicPr>
          <p:nvPr/>
        </p:nvPicPr>
        <p:blipFill>
          <a:blip r:embed="rId3"/>
          <a:stretch>
            <a:fillRect/>
          </a:stretch>
        </p:blipFill>
        <p:spPr>
          <a:xfrm>
            <a:off x="4466499" y="734133"/>
            <a:ext cx="4014173" cy="3813464"/>
          </a:xfrm>
          <a:prstGeom prst="rect">
            <a:avLst/>
          </a:prstGeom>
        </p:spPr>
      </p:pic>
    </p:spTree>
    <p:extLst>
      <p:ext uri="{BB962C8B-B14F-4D97-AF65-F5344CB8AC3E}">
        <p14:creationId xmlns:p14="http://schemas.microsoft.com/office/powerpoint/2010/main" val="17797082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3" name="TextBox 2">
            <a:extLst>
              <a:ext uri="{FF2B5EF4-FFF2-40B4-BE49-F238E27FC236}">
                <a16:creationId xmlns:a16="http://schemas.microsoft.com/office/drawing/2014/main" id="{B6E6F345-B602-EC4B-B8B2-B4CAA1DC1D46}"/>
              </a:ext>
            </a:extLst>
          </p:cNvPr>
          <p:cNvSpPr txBox="1"/>
          <p:nvPr/>
        </p:nvSpPr>
        <p:spPr>
          <a:xfrm>
            <a:off x="134935" y="1052956"/>
            <a:ext cx="8734745" cy="1261884"/>
          </a:xfrm>
          <a:prstGeom prst="rect">
            <a:avLst/>
          </a:prstGeom>
          <a:noFill/>
        </p:spPr>
        <p:txBody>
          <a:bodyPr wrap="square" lIns="91440" tIns="45720" rIns="91440" bIns="45720" anchor="t">
            <a:spAutoFit/>
          </a:bodyPr>
          <a:lstStyle/>
          <a:p>
            <a:pPr marL="173736" indent="-173736" algn="l" rtl="0" fontAlgn="base">
              <a:spcAft>
                <a:spcPts val="800"/>
              </a:spcAft>
              <a:buClr>
                <a:srgbClr val="213163"/>
              </a:buClr>
              <a:buFont typeface="Arial" panose="020B0604020202020204" pitchFamily="34" charset="0"/>
              <a:buChar char="•"/>
            </a:pPr>
            <a:r>
              <a:rPr lang="en-US" b="0" i="0" dirty="0">
                <a:solidFill>
                  <a:srgbClr val="0000FF"/>
                </a:solidFill>
                <a:effectLst/>
                <a:hlinkClick r:id="rId3"/>
              </a:rPr>
              <a:t>https://www.coursera.org/</a:t>
            </a:r>
            <a:endParaRPr lang="en-US" b="0" i="0" dirty="0">
              <a:solidFill>
                <a:srgbClr val="0000FF"/>
              </a:solidFill>
              <a:effectLst/>
            </a:endParaRPr>
          </a:p>
          <a:p>
            <a:pPr marL="173736" indent="-173736" algn="l" rtl="0" fontAlgn="base">
              <a:spcAft>
                <a:spcPts val="800"/>
              </a:spcAft>
              <a:buClr>
                <a:srgbClr val="213163"/>
              </a:buClr>
              <a:buFont typeface="Arial" panose="020B0604020202020204" pitchFamily="34" charset="0"/>
              <a:buChar char="•"/>
            </a:pPr>
            <a:r>
              <a:rPr lang="en-US" b="0" i="0" dirty="0">
                <a:solidFill>
                  <a:srgbClr val="0000FF"/>
                </a:solidFill>
                <a:effectLst/>
                <a:hlinkClick r:id="rId4"/>
              </a:rPr>
              <a:t>https://www.udacity.com/</a:t>
            </a:r>
            <a:endParaRPr lang="en-US" dirty="0">
              <a:solidFill>
                <a:srgbClr val="0000FF"/>
              </a:solidFill>
            </a:endParaRPr>
          </a:p>
          <a:p>
            <a:pPr marL="173736" indent="-173736" algn="l" rtl="0" fontAlgn="base">
              <a:spcAft>
                <a:spcPts val="800"/>
              </a:spcAft>
              <a:buClr>
                <a:srgbClr val="213163"/>
              </a:buClr>
              <a:buFont typeface="Arial" panose="020B0604020202020204" pitchFamily="34" charset="0"/>
              <a:buChar char="•"/>
            </a:pPr>
            <a:r>
              <a:rPr lang="en-US" b="0" i="0" dirty="0">
                <a:solidFill>
                  <a:srgbClr val="0000FF"/>
                </a:solidFill>
                <a:effectLst/>
                <a:hlinkClick r:id="rId5"/>
              </a:rPr>
              <a:t>https://www.kaggle.com/learn</a:t>
            </a:r>
            <a:endParaRPr lang="en-US" b="0" i="0" dirty="0">
              <a:solidFill>
                <a:srgbClr val="0000FF"/>
              </a:solidFill>
              <a:effectLst/>
            </a:endParaRPr>
          </a:p>
          <a:p>
            <a:pPr marL="173736" indent="-173736" algn="l" rtl="0" fontAlgn="base">
              <a:spcAft>
                <a:spcPts val="800"/>
              </a:spcAft>
              <a:buClr>
                <a:srgbClr val="213163"/>
              </a:buClr>
              <a:buFont typeface="Arial" panose="020B0604020202020204" pitchFamily="34" charset="0"/>
              <a:buChar char="•"/>
            </a:pPr>
            <a:r>
              <a:rPr lang="en-US" b="0" i="0" dirty="0">
                <a:solidFill>
                  <a:srgbClr val="0000FF"/>
                </a:solidFill>
                <a:effectLst/>
              </a:rPr>
              <a:t>https://codelabs.developers.google.com/</a:t>
            </a: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Reference</a:t>
            </a:r>
          </a:p>
        </p:txBody>
      </p:sp>
    </p:spTree>
    <p:extLst>
      <p:ext uri="{BB962C8B-B14F-4D97-AF65-F5344CB8AC3E}">
        <p14:creationId xmlns:p14="http://schemas.microsoft.com/office/powerpoint/2010/main" val="14809511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2798391" y="1987624"/>
            <a:ext cx="3279679" cy="40595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Bef>
                <a:spcPts val="600"/>
              </a:spcBef>
            </a:pPr>
            <a:r>
              <a:rPr lang="en-IN" sz="3000" b="1" dirty="0"/>
              <a:t>THANK YOU!!! </a:t>
            </a:r>
            <a:endParaRPr lang="en-US" sz="3000" b="1" dirty="0"/>
          </a:p>
        </p:txBody>
      </p:sp>
    </p:spTree>
    <p:extLst>
      <p:ext uri="{BB962C8B-B14F-4D97-AF65-F5344CB8AC3E}">
        <p14:creationId xmlns:p14="http://schemas.microsoft.com/office/powerpoint/2010/main" val="18823782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26467" y="566209"/>
            <a:ext cx="4445533"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sz="1600" b="1" dirty="0">
                <a:solidFill>
                  <a:srgbClr val="213163"/>
                </a:solidFill>
              </a:rPr>
              <a:t>Course Outline</a:t>
            </a:r>
          </a:p>
        </p:txBody>
      </p:sp>
      <p:sp>
        <p:nvSpPr>
          <p:cNvPr id="62" name="Google Shape;62;g5fab984687_2_0"/>
          <p:cNvSpPr txBox="1">
            <a:spLocks noGrp="1"/>
          </p:cNvSpPr>
          <p:nvPr>
            <p:ph type="body" idx="4294967295"/>
          </p:nvPr>
        </p:nvSpPr>
        <p:spPr>
          <a:xfrm>
            <a:off x="126468" y="1054419"/>
            <a:ext cx="4594388" cy="3046958"/>
          </a:xfrm>
          <a:prstGeom prst="rect">
            <a:avLst/>
          </a:prstGeom>
          <a:noFill/>
          <a:ln>
            <a:noFill/>
          </a:ln>
        </p:spPr>
        <p:txBody>
          <a:bodyPr spcFirstLastPara="1" wrap="square" lIns="91425" tIns="91425" rIns="91425" bIns="91425" anchor="t" anchorCtr="0">
            <a:spAutoFit/>
          </a:bodyPr>
          <a:lstStyle/>
          <a:p>
            <a:pPr marL="173736" indent="-173736">
              <a:spcAft>
                <a:spcPts val="800"/>
              </a:spcAft>
              <a:buClr>
                <a:srgbClr val="213163"/>
              </a:buClr>
              <a:buFont typeface="Arial" panose="020B0604020202020204" pitchFamily="34" charset="0"/>
              <a:buChar char="•"/>
            </a:pPr>
            <a:r>
              <a:rPr lang="en-US" dirty="0"/>
              <a:t>Abstract</a:t>
            </a:r>
          </a:p>
          <a:p>
            <a:pPr marL="173736" indent="-173736">
              <a:spcAft>
                <a:spcPts val="800"/>
              </a:spcAft>
              <a:buClr>
                <a:srgbClr val="213163"/>
              </a:buClr>
              <a:buFont typeface="Arial" panose="020B0604020202020204" pitchFamily="34" charset="0"/>
              <a:buChar char="•"/>
            </a:pPr>
            <a:r>
              <a:rPr lang="en-US" dirty="0"/>
              <a:t>Problem Statement</a:t>
            </a:r>
          </a:p>
          <a:p>
            <a:pPr marL="173736" indent="-173736">
              <a:spcAft>
                <a:spcPts val="800"/>
              </a:spcAft>
              <a:buClr>
                <a:srgbClr val="213163"/>
              </a:buClr>
              <a:buFont typeface="Arial" panose="020B0604020202020204" pitchFamily="34" charset="0"/>
              <a:buChar char="•"/>
            </a:pPr>
            <a:r>
              <a:rPr lang="en-US" dirty="0"/>
              <a:t>Aims, Objective &amp; Proposed System/Solution </a:t>
            </a:r>
          </a:p>
          <a:p>
            <a:pPr marL="173736" indent="-173736">
              <a:spcAft>
                <a:spcPts val="800"/>
              </a:spcAft>
              <a:buClr>
                <a:srgbClr val="213163"/>
              </a:buClr>
              <a:buFont typeface="Arial" panose="020B0604020202020204" pitchFamily="34" charset="0"/>
              <a:buChar char="•"/>
            </a:pPr>
            <a:r>
              <a:rPr lang="en-US" dirty="0"/>
              <a:t>System Deployment Approach</a:t>
            </a:r>
          </a:p>
          <a:p>
            <a:pPr marL="173736" indent="-173736">
              <a:spcAft>
                <a:spcPts val="800"/>
              </a:spcAft>
              <a:buClr>
                <a:srgbClr val="213163"/>
              </a:buClr>
              <a:buFont typeface="Arial" panose="020B0604020202020204" pitchFamily="34" charset="0"/>
              <a:buChar char="•"/>
            </a:pPr>
            <a:r>
              <a:rPr lang="en-US" dirty="0"/>
              <a:t>Model Development &amp; Algorithm</a:t>
            </a:r>
          </a:p>
          <a:p>
            <a:pPr marL="173736" indent="-173736">
              <a:spcAft>
                <a:spcPts val="800"/>
              </a:spcAft>
              <a:buClr>
                <a:srgbClr val="213163"/>
              </a:buClr>
              <a:buFont typeface="Arial" panose="020B0604020202020204" pitchFamily="34" charset="0"/>
              <a:buChar char="•"/>
            </a:pPr>
            <a:r>
              <a:rPr lang="en-US" dirty="0"/>
              <a:t>Future Scope</a:t>
            </a:r>
          </a:p>
          <a:p>
            <a:pPr marL="173736" indent="-173736">
              <a:spcAft>
                <a:spcPts val="800"/>
              </a:spcAft>
              <a:buClr>
                <a:srgbClr val="213163"/>
              </a:buClr>
              <a:buFont typeface="Arial" panose="020B0604020202020204" pitchFamily="34" charset="0"/>
              <a:buChar char="•"/>
            </a:pPr>
            <a:r>
              <a:rPr lang="en-US" dirty="0"/>
              <a:t>Video of the Project</a:t>
            </a:r>
          </a:p>
          <a:p>
            <a:pPr marL="173736" indent="-173736">
              <a:spcAft>
                <a:spcPts val="800"/>
              </a:spcAft>
              <a:buClr>
                <a:srgbClr val="213163"/>
              </a:buClr>
              <a:buFont typeface="Arial" panose="020B0604020202020204" pitchFamily="34" charset="0"/>
              <a:buChar char="•"/>
            </a:pPr>
            <a:r>
              <a:rPr lang="en-US" dirty="0"/>
              <a:t>Conclusion</a:t>
            </a:r>
          </a:p>
          <a:p>
            <a:pPr marL="173736" indent="-173736">
              <a:spcAft>
                <a:spcPts val="800"/>
              </a:spcAft>
              <a:buClr>
                <a:srgbClr val="213163"/>
              </a:buClr>
              <a:buFont typeface="Arial" panose="020B0604020202020204" pitchFamily="34" charset="0"/>
              <a:buChar char="•"/>
            </a:pPr>
            <a:r>
              <a:rPr lang="en-US" dirty="0"/>
              <a:t>Reference</a:t>
            </a:r>
          </a:p>
        </p:txBody>
      </p:sp>
      <p:sp>
        <p:nvSpPr>
          <p:cNvPr id="3" name="TextBox 2">
            <a:extLst>
              <a:ext uri="{FF2B5EF4-FFF2-40B4-BE49-F238E27FC236}">
                <a16:creationId xmlns:a16="http://schemas.microsoft.com/office/drawing/2014/main" id="{366D817D-6D8D-E2E1-8C3B-1FEC01F96915}"/>
              </a:ext>
            </a:extLst>
          </p:cNvPr>
          <p:cNvSpPr txBox="1"/>
          <p:nvPr/>
        </p:nvSpPr>
        <p:spPr>
          <a:xfrm flipV="1">
            <a:off x="5136776" y="1054419"/>
            <a:ext cx="2928096" cy="2649679"/>
          </a:xfrm>
          <a:prstGeom prst="rect">
            <a:avLst/>
          </a:prstGeom>
          <a:noFill/>
        </p:spPr>
        <p:txBody>
          <a:bodyPr wrap="square">
            <a:spAutoFit/>
          </a:bodyPr>
          <a:lstStyle/>
          <a:p>
            <a:endParaRPr lang="en-US" dirty="0"/>
          </a:p>
        </p:txBody>
      </p:sp>
      <p:pic>
        <p:nvPicPr>
          <p:cNvPr id="4" name="Picture 3">
            <a:extLst>
              <a:ext uri="{FF2B5EF4-FFF2-40B4-BE49-F238E27FC236}">
                <a16:creationId xmlns:a16="http://schemas.microsoft.com/office/drawing/2014/main" id="{A478AF72-C97E-0EB2-1454-54591748BB13}"/>
              </a:ext>
            </a:extLst>
          </p:cNvPr>
          <p:cNvPicPr>
            <a:picLocks noChangeAspect="1"/>
          </p:cNvPicPr>
          <p:nvPr/>
        </p:nvPicPr>
        <p:blipFill>
          <a:blip r:embed="rId3"/>
          <a:stretch>
            <a:fillRect/>
          </a:stretch>
        </p:blipFill>
        <p:spPr>
          <a:xfrm>
            <a:off x="4226687" y="888472"/>
            <a:ext cx="4410992" cy="2474459"/>
          </a:xfrm>
          <a:prstGeom prst="rect">
            <a:avLst/>
          </a:prstGeom>
        </p:spPr>
      </p:pic>
    </p:spTree>
    <p:extLst>
      <p:ext uri="{BB962C8B-B14F-4D97-AF65-F5344CB8AC3E}">
        <p14:creationId xmlns:p14="http://schemas.microsoft.com/office/powerpoint/2010/main" val="8570683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id="{B6E6F345-B602-EC4B-B8B2-B4CAA1DC1D46}"/>
              </a:ext>
            </a:extLst>
          </p:cNvPr>
          <p:cNvSpPr txBox="1"/>
          <p:nvPr/>
        </p:nvSpPr>
        <p:spPr>
          <a:xfrm>
            <a:off x="134935" y="1059838"/>
            <a:ext cx="4437065" cy="2554545"/>
          </a:xfrm>
          <a:prstGeom prst="rect">
            <a:avLst/>
          </a:prstGeom>
          <a:noFill/>
        </p:spPr>
        <p:txBody>
          <a:bodyPr wrap="square" lIns="91440" tIns="45720" rIns="91440" bIns="45720" anchor="t">
            <a:spAutoFit/>
          </a:bodyPr>
          <a:lstStyle/>
          <a:p>
            <a:pPr marL="285750" indent="-285750" algn="just" rtl="0" fontAlgn="base">
              <a:spcAft>
                <a:spcPts val="800"/>
              </a:spcAft>
              <a:buClr>
                <a:srgbClr val="213163"/>
              </a:buClr>
              <a:buFont typeface="Arial" panose="020B0604020202020204" pitchFamily="34" charset="0"/>
              <a:buChar char="•"/>
            </a:pPr>
            <a:r>
              <a:rPr lang="en-IN" b="0" i="0" dirty="0">
                <a:solidFill>
                  <a:schemeClr val="tx1"/>
                </a:solidFill>
                <a:effectLst/>
              </a:rPr>
              <a:t>Spam email is unsolicited and unwanted junk email sent out in bulk to an indiscriminate recipient list </a:t>
            </a:r>
          </a:p>
          <a:p>
            <a:pPr marL="285750" indent="-285750" algn="just" rtl="0" fontAlgn="base">
              <a:spcAft>
                <a:spcPts val="800"/>
              </a:spcAft>
              <a:buClr>
                <a:srgbClr val="213163"/>
              </a:buClr>
              <a:buFont typeface="Arial" panose="020B0604020202020204" pitchFamily="34" charset="0"/>
              <a:buChar char="•"/>
            </a:pPr>
            <a:r>
              <a:rPr lang="en-IN" b="0" i="0" dirty="0">
                <a:solidFill>
                  <a:schemeClr val="tx1"/>
                </a:solidFill>
                <a:effectLst/>
              </a:rPr>
              <a:t>In this project, we propose a machine learning approach to automatically detect spam emails</a:t>
            </a:r>
          </a:p>
          <a:p>
            <a:pPr marL="285750" indent="-285750" algn="just" rtl="0" fontAlgn="base">
              <a:spcAft>
                <a:spcPts val="800"/>
              </a:spcAft>
              <a:buClr>
                <a:srgbClr val="213163"/>
              </a:buClr>
              <a:buFont typeface="Arial" panose="020B0604020202020204" pitchFamily="34" charset="0"/>
              <a:buChar char="•"/>
            </a:pPr>
            <a:r>
              <a:rPr lang="en-IN" b="0" i="0" dirty="0">
                <a:solidFill>
                  <a:schemeClr val="tx1"/>
                </a:solidFill>
                <a:effectLst/>
              </a:rPr>
              <a:t>The project aims to develop a robust and efficient spam detection system that can be deployed to protect users from unwanted and potentially harmful emails</a:t>
            </a:r>
          </a:p>
          <a:p>
            <a:pPr marL="285750" indent="-285750" algn="just" rtl="0" fontAlgn="base">
              <a:spcAft>
                <a:spcPts val="800"/>
              </a:spcAft>
              <a:buClr>
                <a:srgbClr val="213163"/>
              </a:buClr>
              <a:buFont typeface="Arial" panose="020B0604020202020204" pitchFamily="34" charset="0"/>
              <a:buChar char="•"/>
            </a:pPr>
            <a:endParaRPr lang="en-US" b="0" i="0" dirty="0">
              <a:solidFill>
                <a:schemeClr val="tx1"/>
              </a:solidFill>
              <a:effectLst/>
            </a:endParaRP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Abstract</a:t>
            </a:r>
          </a:p>
        </p:txBody>
      </p:sp>
      <p:pic>
        <p:nvPicPr>
          <p:cNvPr id="5" name="Picture 4">
            <a:extLst>
              <a:ext uri="{FF2B5EF4-FFF2-40B4-BE49-F238E27FC236}">
                <a16:creationId xmlns:a16="http://schemas.microsoft.com/office/drawing/2014/main" id="{4A260886-061E-241B-01F1-8154765CEB79}"/>
              </a:ext>
            </a:extLst>
          </p:cNvPr>
          <p:cNvPicPr>
            <a:picLocks noChangeAspect="1"/>
          </p:cNvPicPr>
          <p:nvPr/>
        </p:nvPicPr>
        <p:blipFill>
          <a:blip r:embed="rId3"/>
          <a:stretch>
            <a:fillRect/>
          </a:stretch>
        </p:blipFill>
        <p:spPr>
          <a:xfrm>
            <a:off x="5031937" y="884826"/>
            <a:ext cx="3872756" cy="2904567"/>
          </a:xfrm>
          <a:prstGeom prst="rect">
            <a:avLst/>
          </a:prstGeom>
        </p:spPr>
      </p:pic>
    </p:spTree>
    <p:extLst>
      <p:ext uri="{BB962C8B-B14F-4D97-AF65-F5344CB8AC3E}">
        <p14:creationId xmlns:p14="http://schemas.microsoft.com/office/powerpoint/2010/main" val="42289848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id="{B6E6F345-B602-EC4B-B8B2-B4CAA1DC1D46}"/>
              </a:ext>
            </a:extLst>
          </p:cNvPr>
          <p:cNvSpPr txBox="1"/>
          <p:nvPr/>
        </p:nvSpPr>
        <p:spPr>
          <a:xfrm>
            <a:off x="134935" y="1059838"/>
            <a:ext cx="4437065" cy="1169551"/>
          </a:xfrm>
          <a:prstGeom prst="rect">
            <a:avLst/>
          </a:prstGeom>
          <a:noFill/>
        </p:spPr>
        <p:txBody>
          <a:bodyPr wrap="square" lIns="91440" tIns="45720" rIns="91440" bIns="45720" anchor="t">
            <a:spAutoFit/>
          </a:bodyPr>
          <a:lstStyle/>
          <a:p>
            <a:pPr marL="173736" indent="-173736" algn="just" rtl="0" fontAlgn="base">
              <a:spcAft>
                <a:spcPts val="800"/>
              </a:spcAft>
              <a:buClr>
                <a:srgbClr val="213163"/>
              </a:buClr>
              <a:buFont typeface="Arial" panose="020B0604020202020204" pitchFamily="34" charset="0"/>
              <a:buChar char="•"/>
            </a:pPr>
            <a:r>
              <a:rPr lang="en-US" b="0" i="0" dirty="0">
                <a:solidFill>
                  <a:schemeClr val="tx1"/>
                </a:solidFill>
                <a:effectLst/>
                <a:latin typeface="Nunito" panose="020F0502020204030204" pitchFamily="2" charset="0"/>
              </a:rPr>
              <a:t>Detecting Spam Emails Using TensorFlow. Implement and build a deep-learning model for Spam Detection. The model we will try to implement will be a Classifier, which would give binary outputs- either spam or ham.</a:t>
            </a:r>
            <a:endParaRPr lang="en-US" dirty="0">
              <a:solidFill>
                <a:schemeClr val="tx1"/>
              </a:solidFill>
            </a:endParaRP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Problem Statement</a:t>
            </a:r>
          </a:p>
        </p:txBody>
      </p:sp>
      <p:pic>
        <p:nvPicPr>
          <p:cNvPr id="4" name="Picture 3">
            <a:extLst>
              <a:ext uri="{FF2B5EF4-FFF2-40B4-BE49-F238E27FC236}">
                <a16:creationId xmlns:a16="http://schemas.microsoft.com/office/drawing/2014/main" id="{28CD1C13-C929-46E8-23C9-34A1A5D44C9F}"/>
              </a:ext>
            </a:extLst>
          </p:cNvPr>
          <p:cNvPicPr>
            <a:picLocks noChangeAspect="1"/>
          </p:cNvPicPr>
          <p:nvPr/>
        </p:nvPicPr>
        <p:blipFill>
          <a:blip r:embed="rId3"/>
          <a:stretch>
            <a:fillRect/>
          </a:stretch>
        </p:blipFill>
        <p:spPr>
          <a:xfrm>
            <a:off x="5118506" y="871539"/>
            <a:ext cx="3305175" cy="3295650"/>
          </a:xfrm>
          <a:prstGeom prst="rect">
            <a:avLst/>
          </a:prstGeom>
        </p:spPr>
      </p:pic>
    </p:spTree>
    <p:extLst>
      <p:ext uri="{BB962C8B-B14F-4D97-AF65-F5344CB8AC3E}">
        <p14:creationId xmlns:p14="http://schemas.microsoft.com/office/powerpoint/2010/main" val="6337141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id="{B6E6F345-B602-EC4B-B8B2-B4CAA1DC1D46}"/>
              </a:ext>
            </a:extLst>
          </p:cNvPr>
          <p:cNvSpPr txBox="1"/>
          <p:nvPr/>
        </p:nvSpPr>
        <p:spPr>
          <a:xfrm>
            <a:off x="134935" y="822374"/>
            <a:ext cx="10865224" cy="1261884"/>
          </a:xfrm>
          <a:prstGeom prst="rect">
            <a:avLst/>
          </a:prstGeom>
          <a:noFill/>
        </p:spPr>
        <p:txBody>
          <a:bodyPr wrap="square" lIns="91440" tIns="45720" rIns="91440" bIns="45720" anchor="t">
            <a:spAutoFit/>
          </a:bodyPr>
          <a:lstStyle/>
          <a:p>
            <a:pPr algn="l" rtl="0" fontAlgn="base">
              <a:spcAft>
                <a:spcPts val="800"/>
              </a:spcAft>
              <a:buClr>
                <a:srgbClr val="213163"/>
              </a:buClr>
            </a:pPr>
            <a:endParaRPr lang="en-IN" i="0" dirty="0">
              <a:solidFill>
                <a:schemeClr val="tx1"/>
              </a:solidFill>
              <a:effectLst/>
            </a:endParaRPr>
          </a:p>
          <a:p>
            <a:pPr marL="285750" indent="-285750" algn="l" rtl="0" fontAlgn="base">
              <a:spcAft>
                <a:spcPts val="800"/>
              </a:spcAft>
              <a:buClr>
                <a:srgbClr val="213163"/>
              </a:buClr>
              <a:buFont typeface="Arial" panose="020B0604020202020204" pitchFamily="34" charset="0"/>
              <a:buChar char="•"/>
            </a:pPr>
            <a:r>
              <a:rPr lang="en-IN" i="0" dirty="0">
                <a:solidFill>
                  <a:schemeClr val="tx1"/>
                </a:solidFill>
                <a:effectLst/>
              </a:rPr>
              <a:t>In this project, we propose a machine learning approach to automatically detect spam emails</a:t>
            </a:r>
          </a:p>
          <a:p>
            <a:pPr marL="285750" indent="-285750" algn="l" rtl="0" fontAlgn="base">
              <a:spcAft>
                <a:spcPts val="800"/>
              </a:spcAft>
              <a:buClr>
                <a:srgbClr val="213163"/>
              </a:buClr>
              <a:buFont typeface="Arial" panose="020B0604020202020204" pitchFamily="34" charset="0"/>
              <a:buChar char="•"/>
            </a:pPr>
            <a:r>
              <a:rPr lang="en-IN" i="0" dirty="0">
                <a:solidFill>
                  <a:schemeClr val="tx1"/>
                </a:solidFill>
                <a:effectLst/>
              </a:rPr>
              <a:t>This project aims to develop an effective spam email detection system using machine learning techniques</a:t>
            </a:r>
          </a:p>
          <a:p>
            <a:pPr marL="285750" indent="-285750" algn="l" rtl="0" fontAlgn="base">
              <a:spcAft>
                <a:spcPts val="800"/>
              </a:spcAft>
              <a:buClr>
                <a:srgbClr val="213163"/>
              </a:buClr>
              <a:buFont typeface="Arial" panose="020B0604020202020204" pitchFamily="34" charset="0"/>
              <a:buChar char="•"/>
            </a:pPr>
            <a:endParaRPr lang="en-US" i="0" dirty="0">
              <a:solidFill>
                <a:schemeClr val="tx1"/>
              </a:solidFill>
              <a:effectLst/>
            </a:endParaRP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Aim </a:t>
            </a:r>
          </a:p>
        </p:txBody>
      </p:sp>
    </p:spTree>
    <p:extLst>
      <p:ext uri="{BB962C8B-B14F-4D97-AF65-F5344CB8AC3E}">
        <p14:creationId xmlns:p14="http://schemas.microsoft.com/office/powerpoint/2010/main" val="12427330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id="{B6E6F345-B602-EC4B-B8B2-B4CAA1DC1D46}"/>
              </a:ext>
            </a:extLst>
          </p:cNvPr>
          <p:cNvSpPr txBox="1"/>
          <p:nvPr/>
        </p:nvSpPr>
        <p:spPr>
          <a:xfrm>
            <a:off x="185737" y="1059838"/>
            <a:ext cx="8650925" cy="2821285"/>
          </a:xfrm>
          <a:prstGeom prst="rect">
            <a:avLst/>
          </a:prstGeom>
          <a:noFill/>
        </p:spPr>
        <p:txBody>
          <a:bodyPr wrap="square" lIns="91440" tIns="45720" rIns="91440" bIns="45720" anchor="t">
            <a:spAutoFit/>
          </a:bodyPr>
          <a:lstStyle/>
          <a:p>
            <a:pPr marL="173736" indent="-173736" algn="l" rtl="0" fontAlgn="base">
              <a:spcAft>
                <a:spcPts val="800"/>
              </a:spcAft>
              <a:buClr>
                <a:srgbClr val="213163"/>
              </a:buClr>
              <a:buFont typeface="Arial" panose="020B0604020202020204" pitchFamily="34" charset="0"/>
              <a:buChar char="•"/>
            </a:pPr>
            <a:r>
              <a:rPr lang="en-US" sz="1600" b="0" i="0" dirty="0">
                <a:solidFill>
                  <a:schemeClr val="tx1"/>
                </a:solidFill>
                <a:effectLst/>
                <a:latin typeface="Söhne"/>
              </a:rPr>
              <a:t>Collect a dataset of labeled emails, including spam and non-spam (ham) emails.</a:t>
            </a:r>
          </a:p>
          <a:p>
            <a:pPr marL="173736" indent="-173736" algn="l" rtl="0" fontAlgn="base">
              <a:spcAft>
                <a:spcPts val="800"/>
              </a:spcAft>
              <a:buClr>
                <a:srgbClr val="213163"/>
              </a:buClr>
              <a:buFont typeface="Arial" panose="020B0604020202020204" pitchFamily="34" charset="0"/>
              <a:buChar char="•"/>
            </a:pPr>
            <a:r>
              <a:rPr lang="en-US" sz="1600" b="0" i="0" dirty="0">
                <a:solidFill>
                  <a:schemeClr val="tx1"/>
                </a:solidFill>
                <a:effectLst/>
                <a:latin typeface="Söhne"/>
              </a:rPr>
              <a:t>Preprocess the email text data to prepare it for machine learning model training.</a:t>
            </a:r>
          </a:p>
          <a:p>
            <a:pPr marL="173736" indent="-173736" algn="l" rtl="0" fontAlgn="base">
              <a:spcAft>
                <a:spcPts val="800"/>
              </a:spcAft>
              <a:buClr>
                <a:srgbClr val="213163"/>
              </a:buClr>
              <a:buFont typeface="Arial" panose="020B0604020202020204" pitchFamily="34" charset="0"/>
              <a:buChar char="•"/>
            </a:pPr>
            <a:r>
              <a:rPr lang="en-US" sz="1600" b="0" i="0" dirty="0">
                <a:solidFill>
                  <a:schemeClr val="tx1"/>
                </a:solidFill>
                <a:effectLst/>
                <a:latin typeface="Söhne"/>
              </a:rPr>
              <a:t>Extract relevant features from the email text data using techniques such as TF-IDF and N-grams.</a:t>
            </a:r>
          </a:p>
          <a:p>
            <a:pPr marL="173736" indent="-173736" algn="l" rtl="0" fontAlgn="base">
              <a:spcAft>
                <a:spcPts val="800"/>
              </a:spcAft>
              <a:buClr>
                <a:srgbClr val="213163"/>
              </a:buClr>
              <a:buFont typeface="Arial" panose="020B0604020202020204" pitchFamily="34" charset="0"/>
              <a:buChar char="•"/>
            </a:pPr>
            <a:r>
              <a:rPr lang="en-US" sz="1600" b="0" i="0" dirty="0">
                <a:solidFill>
                  <a:schemeClr val="tx1"/>
                </a:solidFill>
                <a:effectLst/>
                <a:latin typeface="Söhne"/>
              </a:rPr>
              <a:t>Train a machine learning model, such as a Naive Bayes classifier or a Support Vector Machine (SVM), using the extracted features.</a:t>
            </a:r>
          </a:p>
          <a:p>
            <a:pPr marL="173736" indent="-173736" algn="l" rtl="0" fontAlgn="base">
              <a:spcAft>
                <a:spcPts val="800"/>
              </a:spcAft>
              <a:buClr>
                <a:srgbClr val="213163"/>
              </a:buClr>
              <a:buFont typeface="Arial" panose="020B0604020202020204" pitchFamily="34" charset="0"/>
              <a:buChar char="•"/>
            </a:pPr>
            <a:r>
              <a:rPr lang="en-US" sz="1600" b="0" i="0" dirty="0">
                <a:solidFill>
                  <a:schemeClr val="tx1"/>
                </a:solidFill>
                <a:effectLst/>
                <a:latin typeface="Söhne"/>
              </a:rPr>
              <a:t>Evaluate the performance of the trained model using metrics such as accuracy, precision, recall, and F1 score.</a:t>
            </a:r>
            <a:r>
              <a:rPr lang="en-US" sz="1600" i="0" dirty="0">
                <a:solidFill>
                  <a:schemeClr val="tx1"/>
                </a:solidFill>
                <a:effectLst/>
              </a:rPr>
              <a:t>.</a:t>
            </a:r>
          </a:p>
          <a:p>
            <a:pPr marL="173736" indent="-173736" algn="l" rtl="0" fontAlgn="base">
              <a:spcAft>
                <a:spcPts val="800"/>
              </a:spcAft>
              <a:buClr>
                <a:srgbClr val="213163"/>
              </a:buClr>
              <a:buFont typeface="Arial" panose="020B0604020202020204" pitchFamily="34" charset="0"/>
              <a:buChar char="•"/>
            </a:pPr>
            <a:r>
              <a:rPr lang="en-US" sz="1600" b="0" i="0" dirty="0">
                <a:solidFill>
                  <a:schemeClr val="tx1"/>
                </a:solidFill>
                <a:effectLst/>
                <a:latin typeface="Söhne"/>
              </a:rPr>
              <a:t>Develop a user-friendly interface for the spam detection system, allowing users to easily classify emails as spam or non-spam</a:t>
            </a:r>
            <a:r>
              <a:rPr lang="en-US" sz="1600" i="0" dirty="0">
                <a:solidFill>
                  <a:schemeClr val="tx1"/>
                </a:solidFill>
                <a:effectLst/>
              </a:rPr>
              <a:t>.</a:t>
            </a: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8543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Objectives</a:t>
            </a:r>
          </a:p>
        </p:txBody>
      </p:sp>
    </p:spTree>
    <p:extLst>
      <p:ext uri="{BB962C8B-B14F-4D97-AF65-F5344CB8AC3E}">
        <p14:creationId xmlns:p14="http://schemas.microsoft.com/office/powerpoint/2010/main" val="31747103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Proposed Solution</a:t>
            </a:r>
          </a:p>
        </p:txBody>
      </p:sp>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185737" y="1061211"/>
            <a:ext cx="4386264" cy="3087995"/>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736" indent="-173736">
              <a:spcAft>
                <a:spcPts val="800"/>
              </a:spcAft>
              <a:buClr>
                <a:srgbClr val="213163"/>
              </a:buClr>
              <a:buFont typeface="Arial" panose="020B0604020202020204" pitchFamily="34" charset="0"/>
              <a:buChar char="•"/>
            </a:pPr>
            <a:r>
              <a:rPr lang="en-US" b="1" dirty="0"/>
              <a:t>Solution: </a:t>
            </a:r>
            <a:r>
              <a:rPr lang="en-US" dirty="0"/>
              <a:t>Gather a dataset of labeled emails, where each email is labeled as spam or non-spam (ham). Preprocess the text data to convert it into a format suitable for machine learning models. This may include removing stop words, tokenization, and converting text to numerical representations. Extract features from the preprocessed text data. Common features include word frequency, TF-IDF (Term Frequency-Inverse Document Frequency), and N-grams. Choose a machine-learning model for spam detection. Common models include logistic regression, support vector machines (SVM), and naive Bayes classifiers. </a:t>
            </a:r>
          </a:p>
        </p:txBody>
      </p:sp>
      <p:pic>
        <p:nvPicPr>
          <p:cNvPr id="9" name="Picture 8">
            <a:extLst>
              <a:ext uri="{FF2B5EF4-FFF2-40B4-BE49-F238E27FC236}">
                <a16:creationId xmlns:a16="http://schemas.microsoft.com/office/drawing/2014/main" id="{1E923606-D457-1655-A8E5-51923ECE5555}"/>
              </a:ext>
            </a:extLst>
          </p:cNvPr>
          <p:cNvPicPr>
            <a:picLocks noChangeAspect="1"/>
          </p:cNvPicPr>
          <p:nvPr/>
        </p:nvPicPr>
        <p:blipFill>
          <a:blip r:embed="rId3"/>
          <a:stretch>
            <a:fillRect/>
          </a:stretch>
        </p:blipFill>
        <p:spPr>
          <a:xfrm>
            <a:off x="4513669" y="1061210"/>
            <a:ext cx="4499382" cy="2906227"/>
          </a:xfrm>
          <a:prstGeom prst="rect">
            <a:avLst/>
          </a:prstGeom>
        </p:spPr>
      </p:pic>
    </p:spTree>
    <p:extLst>
      <p:ext uri="{BB962C8B-B14F-4D97-AF65-F5344CB8AC3E}">
        <p14:creationId xmlns:p14="http://schemas.microsoft.com/office/powerpoint/2010/main" val="5984228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System Deployment Approach</a:t>
            </a:r>
          </a:p>
        </p:txBody>
      </p:sp>
      <p:pic>
        <p:nvPicPr>
          <p:cNvPr id="7" name="Picture 6">
            <a:extLst>
              <a:ext uri="{FF2B5EF4-FFF2-40B4-BE49-F238E27FC236}">
                <a16:creationId xmlns:a16="http://schemas.microsoft.com/office/drawing/2014/main" id="{BA29D41D-E059-D662-7641-E3CDEB5A0828}"/>
              </a:ext>
            </a:extLst>
          </p:cNvPr>
          <p:cNvPicPr>
            <a:picLocks noChangeAspect="1"/>
          </p:cNvPicPr>
          <p:nvPr/>
        </p:nvPicPr>
        <p:blipFill rotWithShape="1">
          <a:blip r:embed="rId3"/>
          <a:srcRect l="16240" t="9900" r="13904" b="2496"/>
          <a:stretch/>
        </p:blipFill>
        <p:spPr>
          <a:xfrm>
            <a:off x="2131080" y="1222736"/>
            <a:ext cx="4745813" cy="3347762"/>
          </a:xfrm>
          <a:prstGeom prst="rect">
            <a:avLst/>
          </a:prstGeom>
        </p:spPr>
      </p:pic>
    </p:spTree>
    <p:extLst>
      <p:ext uri="{BB962C8B-B14F-4D97-AF65-F5344CB8AC3E}">
        <p14:creationId xmlns:p14="http://schemas.microsoft.com/office/powerpoint/2010/main" val="19137950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Rounded Corners 18">
            <a:extLst>
              <a:ext uri="{FF2B5EF4-FFF2-40B4-BE49-F238E27FC236}">
                <a16:creationId xmlns:a16="http://schemas.microsoft.com/office/drawing/2014/main" id="{B4C7D143-7124-30E3-DC44-ECE55325B08F}"/>
              </a:ext>
            </a:extLst>
          </p:cNvPr>
          <p:cNvSpPr/>
          <p:nvPr/>
        </p:nvSpPr>
        <p:spPr>
          <a:xfrm>
            <a:off x="6655429" y="3617452"/>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Rounded Corners 17">
            <a:extLst>
              <a:ext uri="{FF2B5EF4-FFF2-40B4-BE49-F238E27FC236}">
                <a16:creationId xmlns:a16="http://schemas.microsoft.com/office/drawing/2014/main" id="{B865BA4C-364F-8FEC-C7F9-58A0AAF5A8C5}"/>
              </a:ext>
            </a:extLst>
          </p:cNvPr>
          <p:cNvSpPr/>
          <p:nvPr/>
        </p:nvSpPr>
        <p:spPr>
          <a:xfrm>
            <a:off x="2215039" y="3619172"/>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Rounded Corners 16">
            <a:extLst>
              <a:ext uri="{FF2B5EF4-FFF2-40B4-BE49-F238E27FC236}">
                <a16:creationId xmlns:a16="http://schemas.microsoft.com/office/drawing/2014/main" id="{59251DB2-10B5-4C68-AC02-8D726496EE41}"/>
              </a:ext>
            </a:extLst>
          </p:cNvPr>
          <p:cNvSpPr/>
          <p:nvPr/>
        </p:nvSpPr>
        <p:spPr>
          <a:xfrm>
            <a:off x="6655429" y="3082389"/>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15">
            <a:extLst>
              <a:ext uri="{FF2B5EF4-FFF2-40B4-BE49-F238E27FC236}">
                <a16:creationId xmlns:a16="http://schemas.microsoft.com/office/drawing/2014/main" id="{E657AB21-00C3-D4D7-D4C6-B55A05232C6B}"/>
              </a:ext>
            </a:extLst>
          </p:cNvPr>
          <p:cNvSpPr/>
          <p:nvPr/>
        </p:nvSpPr>
        <p:spPr>
          <a:xfrm>
            <a:off x="2215039" y="3087359"/>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Rounded Corners 14">
            <a:extLst>
              <a:ext uri="{FF2B5EF4-FFF2-40B4-BE49-F238E27FC236}">
                <a16:creationId xmlns:a16="http://schemas.microsoft.com/office/drawing/2014/main" id="{F94965A0-70D3-599E-E036-9FC8B7BBAFCD}"/>
              </a:ext>
            </a:extLst>
          </p:cNvPr>
          <p:cNvSpPr/>
          <p:nvPr/>
        </p:nvSpPr>
        <p:spPr>
          <a:xfrm>
            <a:off x="6655429" y="2544968"/>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F4896C5A-18FD-275E-C556-480E485050B7}"/>
              </a:ext>
            </a:extLst>
          </p:cNvPr>
          <p:cNvSpPr/>
          <p:nvPr/>
        </p:nvSpPr>
        <p:spPr>
          <a:xfrm>
            <a:off x="2206633" y="2543697"/>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CB88DA05-9CBD-C6CE-0F81-3A2FE41F601E}"/>
              </a:ext>
            </a:extLst>
          </p:cNvPr>
          <p:cNvSpPr/>
          <p:nvPr/>
        </p:nvSpPr>
        <p:spPr>
          <a:xfrm>
            <a:off x="6642091" y="2008145"/>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BADC5CF4-C014-EF6B-1C67-B4EC575D1BB2}"/>
              </a:ext>
            </a:extLst>
          </p:cNvPr>
          <p:cNvSpPr/>
          <p:nvPr/>
        </p:nvSpPr>
        <p:spPr>
          <a:xfrm>
            <a:off x="2206633" y="2012514"/>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8E691116-199E-8BF7-02C2-588BC3F600BD}"/>
              </a:ext>
            </a:extLst>
          </p:cNvPr>
          <p:cNvSpPr/>
          <p:nvPr/>
        </p:nvSpPr>
        <p:spPr>
          <a:xfrm>
            <a:off x="6642091" y="1476962"/>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C4D39EBB-EB1A-2D7E-4C46-3D94AFB35FC9}"/>
              </a:ext>
            </a:extLst>
          </p:cNvPr>
          <p:cNvSpPr/>
          <p:nvPr/>
        </p:nvSpPr>
        <p:spPr>
          <a:xfrm>
            <a:off x="2206633" y="1476962"/>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1500"/>
            <a:ext cx="4448791" cy="43044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Model Development &amp; Algorithm</a:t>
            </a:r>
          </a:p>
        </p:txBody>
      </p:sp>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132397" y="1061211"/>
            <a:ext cx="4386264" cy="502671"/>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Aft>
                <a:spcPts val="800"/>
              </a:spcAft>
              <a:buClr>
                <a:srgbClr val="213163"/>
              </a:buClr>
            </a:pPr>
            <a:r>
              <a:rPr lang="en-US" b="1" dirty="0"/>
              <a:t>Dataset Description:</a:t>
            </a:r>
          </a:p>
        </p:txBody>
      </p:sp>
      <p:sp>
        <p:nvSpPr>
          <p:cNvPr id="5" name="Rectangle: Rounded Corners 4">
            <a:extLst>
              <a:ext uri="{FF2B5EF4-FFF2-40B4-BE49-F238E27FC236}">
                <a16:creationId xmlns:a16="http://schemas.microsoft.com/office/drawing/2014/main" id="{EF4B868C-2AF9-F585-77E9-29274260F9AA}"/>
              </a:ext>
            </a:extLst>
          </p:cNvPr>
          <p:cNvSpPr/>
          <p:nvPr/>
        </p:nvSpPr>
        <p:spPr>
          <a:xfrm>
            <a:off x="2257422" y="1510542"/>
            <a:ext cx="4629151" cy="430445"/>
          </a:xfrm>
          <a:prstGeom prst="roundRect">
            <a:avLst/>
          </a:prstGeom>
          <a:solidFill>
            <a:srgbClr val="FFD9A7"/>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spc="1" dirty="0">
                <a:solidFill>
                  <a:schemeClr val="tx1"/>
                </a:solidFill>
                <a:latin typeface="IBM Plex Sans"/>
              </a:rPr>
              <a:t>The dataset contains set of Emails.</a:t>
            </a:r>
          </a:p>
        </p:txBody>
      </p:sp>
      <p:sp>
        <p:nvSpPr>
          <p:cNvPr id="6" name="Rectangle: Rounded Corners 5">
            <a:extLst>
              <a:ext uri="{FF2B5EF4-FFF2-40B4-BE49-F238E27FC236}">
                <a16:creationId xmlns:a16="http://schemas.microsoft.com/office/drawing/2014/main" id="{7728494F-27E6-4E1D-2C6B-D5FF26A74F0B}"/>
              </a:ext>
            </a:extLst>
          </p:cNvPr>
          <p:cNvSpPr/>
          <p:nvPr/>
        </p:nvSpPr>
        <p:spPr>
          <a:xfrm>
            <a:off x="2257422" y="2046094"/>
            <a:ext cx="4629151" cy="430445"/>
          </a:xfrm>
          <a:prstGeom prst="roundRect">
            <a:avLst/>
          </a:prstGeom>
          <a:solidFill>
            <a:srgbClr val="FFC981"/>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spc="1" dirty="0">
                <a:solidFill>
                  <a:schemeClr val="tx1"/>
                </a:solidFill>
                <a:latin typeface="IBM Plex Sans"/>
              </a:rPr>
              <a:t>Size of dataset is </a:t>
            </a:r>
            <a:r>
              <a:rPr lang="en-US" spc="1" dirty="0">
                <a:solidFill>
                  <a:schemeClr val="tx1"/>
                </a:solidFill>
                <a:latin typeface="IBM Plex Sans"/>
              </a:rPr>
              <a:t>5572 rows</a:t>
            </a:r>
            <a:endParaRPr lang="en-US" sz="1400" spc="1" dirty="0">
              <a:solidFill>
                <a:schemeClr val="tx1"/>
              </a:solidFill>
              <a:latin typeface="IBM Plex Sans"/>
            </a:endParaRPr>
          </a:p>
        </p:txBody>
      </p:sp>
      <p:sp>
        <p:nvSpPr>
          <p:cNvPr id="7" name="Rectangle: Rounded Corners 6">
            <a:extLst>
              <a:ext uri="{FF2B5EF4-FFF2-40B4-BE49-F238E27FC236}">
                <a16:creationId xmlns:a16="http://schemas.microsoft.com/office/drawing/2014/main" id="{4884F291-DF55-3FC4-67BF-751D5CC3D0E0}"/>
              </a:ext>
            </a:extLst>
          </p:cNvPr>
          <p:cNvSpPr/>
          <p:nvPr/>
        </p:nvSpPr>
        <p:spPr>
          <a:xfrm>
            <a:off x="2257422" y="2581647"/>
            <a:ext cx="4629151" cy="430445"/>
          </a:xfrm>
          <a:prstGeom prst="roundRect">
            <a:avLst/>
          </a:prstGeom>
          <a:solidFill>
            <a:srgbClr val="FFC679"/>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spc="1" dirty="0">
                <a:solidFill>
                  <a:schemeClr val="tx1"/>
                </a:solidFill>
                <a:latin typeface="IBM Plex Sans"/>
              </a:rPr>
              <a:t>Categorized into two classes</a:t>
            </a:r>
          </a:p>
        </p:txBody>
      </p:sp>
      <p:sp>
        <p:nvSpPr>
          <p:cNvPr id="8" name="Rectangle: Rounded Corners 7">
            <a:extLst>
              <a:ext uri="{FF2B5EF4-FFF2-40B4-BE49-F238E27FC236}">
                <a16:creationId xmlns:a16="http://schemas.microsoft.com/office/drawing/2014/main" id="{002877CA-7E27-37C5-52C6-7F2963454E3E}"/>
              </a:ext>
            </a:extLst>
          </p:cNvPr>
          <p:cNvSpPr/>
          <p:nvPr/>
        </p:nvSpPr>
        <p:spPr>
          <a:xfrm>
            <a:off x="2257422" y="3117199"/>
            <a:ext cx="4629151" cy="430445"/>
          </a:xfrm>
          <a:prstGeom prst="roundRect">
            <a:avLst/>
          </a:prstGeom>
          <a:solidFill>
            <a:srgbClr val="FFC475"/>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spc="1" dirty="0">
                <a:solidFill>
                  <a:schemeClr val="tx1"/>
                </a:solidFill>
                <a:latin typeface="IBM Plex Sans"/>
              </a:rPr>
              <a:t>Spam, Ham</a:t>
            </a:r>
          </a:p>
        </p:txBody>
      </p:sp>
      <p:sp>
        <p:nvSpPr>
          <p:cNvPr id="9" name="Rectangle: Rounded Corners 8">
            <a:extLst>
              <a:ext uri="{FF2B5EF4-FFF2-40B4-BE49-F238E27FC236}">
                <a16:creationId xmlns:a16="http://schemas.microsoft.com/office/drawing/2014/main" id="{9172808D-3355-47E9-2250-ACD829ED9259}"/>
              </a:ext>
            </a:extLst>
          </p:cNvPr>
          <p:cNvSpPr/>
          <p:nvPr/>
        </p:nvSpPr>
        <p:spPr>
          <a:xfrm>
            <a:off x="2257422" y="3652752"/>
            <a:ext cx="4629151" cy="430445"/>
          </a:xfrm>
          <a:prstGeom prst="roundRect">
            <a:avLst/>
          </a:prstGeom>
          <a:solidFill>
            <a:srgbClr val="FFB757"/>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spc="1" dirty="0">
                <a:solidFill>
                  <a:schemeClr val="tx1"/>
                </a:solidFill>
                <a:latin typeface="IBM Plex Sans"/>
              </a:rPr>
              <a:t>Each class has around </a:t>
            </a:r>
            <a:r>
              <a:rPr lang="en-US" spc="1" dirty="0">
                <a:solidFill>
                  <a:schemeClr val="tx1"/>
                </a:solidFill>
                <a:latin typeface="IBM Plex Sans"/>
              </a:rPr>
              <a:t>2780 sentences</a:t>
            </a:r>
            <a:endParaRPr lang="en-US" sz="1400" spc="1" dirty="0">
              <a:solidFill>
                <a:schemeClr val="tx1"/>
              </a:solidFill>
              <a:latin typeface="IBM Plex Sans"/>
            </a:endParaRPr>
          </a:p>
        </p:txBody>
      </p:sp>
    </p:spTree>
    <p:extLst>
      <p:ext uri="{BB962C8B-B14F-4D97-AF65-F5344CB8AC3E}">
        <p14:creationId xmlns:p14="http://schemas.microsoft.com/office/powerpoint/2010/main" val="3543681876"/>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D9E5D5E-A365-4A49-8140-C8CC82A61608}">
  <ds:schemaRefs>
    <ds:schemaRef ds:uri="http://schemas.microsoft.com/office/2006/metadata/contentType"/>
    <ds:schemaRef ds:uri="http://schemas.microsoft.com/office/2006/metadata/properties/metaAttributes"/>
    <ds:schemaRef ds:uri="http://www.w3.org/2000/xmlns/"/>
    <ds:schemaRef ds:uri="http://www.w3.org/2001/XMLSchema"/>
    <ds:schemaRef ds:uri="9162bd5b-4ed9-4da3-b376-05204580ba3f"/>
    <ds:schemaRef ds:uri="c0fa2617-96bd-425d-8578-e93563fe37c5"/>
    <ds:schemaRef ds:uri="http://schemas.microsoft.com/office/2006/metadata/propertie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A6559A34-456E-49A1-8157-9E3D18BFAD36}">
  <ds:schemaRefs>
    <ds:schemaRef ds:uri="http://schemas.microsoft.com/office/infopath/2007/PartnerControls"/>
    <ds:schemaRef ds:uri="http://schemas.microsoft.com/office/2006/documentManagement/types"/>
    <ds:schemaRef ds:uri="http://purl.org/dc/elements/1.1/"/>
    <ds:schemaRef ds:uri="http://schemas.openxmlformats.org/package/2006/metadata/core-properties"/>
    <ds:schemaRef ds:uri="c0fa2617-96bd-425d-8578-e93563fe37c5"/>
    <ds:schemaRef ds:uri="http://schemas.microsoft.com/office/2006/metadata/properties"/>
    <ds:schemaRef ds:uri="9162bd5b-4ed9-4da3-b376-05204580ba3f"/>
    <ds:schemaRef ds:uri="http://www.w3.org/XML/1998/namespace"/>
    <ds:schemaRef ds:uri="http://purl.org/dc/dcmitype/"/>
    <ds:schemaRef ds:uri="http://purl.org/dc/terms/"/>
  </ds:schemaRefs>
</ds:datastoreItem>
</file>

<file path=customXml/itemProps3.xml><?xml version="1.0" encoding="utf-8"?>
<ds:datastoreItem xmlns:ds="http://schemas.openxmlformats.org/officeDocument/2006/customXml" ds:itemID="{3706AB80-2608-47D7-8AC8-FA6BC8A9B27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579</TotalTime>
  <Words>824</Words>
  <Application>Microsoft Office PowerPoint</Application>
  <PresentationFormat>On-screen Show (16:9)</PresentationFormat>
  <Paragraphs>95</Paragraphs>
  <Slides>16</Slides>
  <Notes>16</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vt:i4>
      </vt:variant>
    </vt:vector>
  </HeadingPairs>
  <TitlesOfParts>
    <vt:vector size="23" baseType="lpstr">
      <vt:lpstr>Arial</vt:lpstr>
      <vt:lpstr>Calibri</vt:lpstr>
      <vt:lpstr>IBM Plex Sans</vt:lpstr>
      <vt:lpstr>Nunito</vt:lpstr>
      <vt:lpstr>Söhne</vt:lpstr>
      <vt:lpstr>Times New Roman</vt:lpstr>
      <vt:lpstr>Simple Light</vt:lpstr>
      <vt:lpstr>PowerPoint Presentation</vt:lpstr>
      <vt:lpstr>Course Outline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MADHUMITHA S</dc:creator>
  <cp:lastModifiedBy>priyanka ilangovan</cp:lastModifiedBy>
  <cp:revision>165</cp:revision>
  <dcterms:modified xsi:type="dcterms:W3CDTF">2024-04-19T10:17:08Z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